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79" r:id="rId13"/>
    <p:sldId id="271" r:id="rId14"/>
    <p:sldId id="272" r:id="rId15"/>
    <p:sldId id="274" r:id="rId16"/>
    <p:sldId id="276" r:id="rId17"/>
    <p:sldId id="277" r:id="rId18"/>
  </p:sldIdLst>
  <p:sldSz cx="9906000" cy="6858000" type="A4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122" y="-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Group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/>
          </p:nvPr>
        </p:nvSpPr>
        <p:spPr>
          <a:xfrm>
            <a:off x="495000" y="1604520"/>
            <a:ext cx="287027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/>
          </p:nvPr>
        </p:nvSpPr>
        <p:spPr>
          <a:xfrm>
            <a:off x="6523200" y="1604520"/>
            <a:ext cx="287027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/>
          </p:nvPr>
        </p:nvSpPr>
        <p:spPr>
          <a:xfrm>
            <a:off x="495000" y="3682080"/>
            <a:ext cx="287027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/>
          </p:nvPr>
        </p:nvSpPr>
        <p:spPr>
          <a:xfrm>
            <a:off x="6523200" y="3682080"/>
            <a:ext cx="287027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/>
          </p:nvPr>
        </p:nvSpPr>
        <p:spPr>
          <a:xfrm>
            <a:off x="5063040" y="1604520"/>
            <a:ext cx="435023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body"/>
          </p:nvPr>
        </p:nvSpPr>
        <p:spPr>
          <a:xfrm>
            <a:off x="5063040" y="1604520"/>
            <a:ext cx="435023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Group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body"/>
          </p:nvPr>
        </p:nvSpPr>
        <p:spPr>
          <a:xfrm>
            <a:off x="5063040" y="1604520"/>
            <a:ext cx="435023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body"/>
          </p:nvPr>
        </p:nvSpPr>
        <p:spPr>
          <a:xfrm>
            <a:off x="5063040" y="1604520"/>
            <a:ext cx="435023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body"/>
          </p:nvPr>
        </p:nvSpPr>
        <p:spPr>
          <a:xfrm>
            <a:off x="5063040" y="3682080"/>
            <a:ext cx="435023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/>
          </p:nvPr>
        </p:nvSpPr>
        <p:spPr>
          <a:xfrm>
            <a:off x="5063040" y="1604520"/>
            <a:ext cx="435023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body"/>
          </p:nvPr>
        </p:nvSpPr>
        <p:spPr>
          <a:xfrm>
            <a:off x="5063040" y="3682080"/>
            <a:ext cx="435023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</a:pPr>
            <a:r>
              <a:rPr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</a:pPr>
            <a:r>
              <a:rPr sz="20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defPPr/>
      <a:lvl1pPr lvl="0"/>
    </p:titleStyle>
    <p:bodyStyle>
      <a:defPPr/>
      <a:lvl1pPr lvl="0"/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b35.ru/mpb/find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902880" cy="5586120"/>
          </a:xfrm>
          <a:prstGeom prst="rect">
            <a:avLst/>
          </a:prstGeom>
          <a:solidFill>
            <a:srgbClr val="5E5E5E"/>
          </a:solidFill>
          <a:ln w="0">
            <a:noFill/>
          </a:ln>
        </p:spPr>
      </p:sp>
      <p:sp>
        <p:nvSpPr>
          <p:cNvPr id="54" name="Shape 54"/>
          <p:cNvSpPr/>
          <p:nvPr/>
        </p:nvSpPr>
        <p:spPr>
          <a:xfrm>
            <a:off x="1793880" y="5967720"/>
            <a:ext cx="2956320" cy="5097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lnSpcReduction="10000"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Министерство экономического развития Вологодской области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56" name="Picture 56"/>
          <p:cNvPicPr/>
          <p:nvPr/>
        </p:nvPicPr>
        <p:blipFill>
          <a:blip r:embed="rId2" cstate="print"/>
          <a:stretch/>
        </p:blipFill>
        <p:spPr>
          <a:xfrm>
            <a:off x="816839" y="2085480"/>
            <a:ext cx="1143720" cy="13064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58"/>
          <p:cNvPicPr/>
          <p:nvPr/>
        </p:nvPicPr>
        <p:blipFill>
          <a:blip r:embed="rId3" cstate="print"/>
          <a:stretch/>
        </p:blipFill>
        <p:spPr>
          <a:xfrm>
            <a:off x="709200" y="612720"/>
            <a:ext cx="1182600" cy="117648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60"/>
          <p:cNvPicPr/>
          <p:nvPr/>
        </p:nvPicPr>
        <p:blipFill>
          <a:blip r:embed="rId4" cstate="print"/>
          <a:stretch/>
        </p:blipFill>
        <p:spPr>
          <a:xfrm>
            <a:off x="2474280" y="612720"/>
            <a:ext cx="1168560" cy="118332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62"/>
          <p:cNvPicPr/>
          <p:nvPr/>
        </p:nvPicPr>
        <p:blipFill>
          <a:blip r:embed="rId5" cstate="print"/>
          <a:stretch/>
        </p:blipFill>
        <p:spPr>
          <a:xfrm>
            <a:off x="6639120" y="1988640"/>
            <a:ext cx="3263760" cy="3377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64"/>
          <p:cNvPicPr/>
          <p:nvPr/>
        </p:nvPicPr>
        <p:blipFill>
          <a:blip r:embed="rId6" cstate="print"/>
          <a:stretch/>
        </p:blipFill>
        <p:spPr>
          <a:xfrm flipH="1">
            <a:off x="5806080" y="836640"/>
            <a:ext cx="4100040" cy="4100040"/>
          </a:xfrm>
          <a:prstGeom prst="rect">
            <a:avLst/>
          </a:prstGeom>
          <a:ln w="0">
            <a:noFill/>
          </a:ln>
        </p:spPr>
      </p:pic>
      <p:sp>
        <p:nvSpPr>
          <p:cNvPr id="65" name="Shape 65"/>
          <p:cNvSpPr/>
          <p:nvPr/>
        </p:nvSpPr>
        <p:spPr>
          <a:xfrm>
            <a:off x="560520" y="2472480"/>
            <a:ext cx="6909480" cy="884160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txBody>
          <a:bodyPr lIns="72000" tIns="0" rIns="72000" bIns="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6000" b="1" strike="noStrike" spc="-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МЕРЫ ПОДДЕРЖКИ</a:t>
            </a:r>
            <a:endParaRPr sz="6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486000" y="4442760"/>
            <a:ext cx="6418080" cy="5162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800" b="1" strike="noStrike" spc="-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В ВОЛОГОДСКОЙ ОБЛАСТИ</a:t>
            </a:r>
            <a:endParaRPr sz="2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560520" y="3438360"/>
            <a:ext cx="3263760" cy="884160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txBody>
          <a:bodyPr lIns="72000" tIns="0" rIns="72000" bIns="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6000" b="1" strike="noStrike" spc="-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БИЗНЕСА</a:t>
            </a:r>
            <a:endParaRPr sz="6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121352" y="188640"/>
            <a:ext cx="1500960" cy="706432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4000" b="1" strike="noStrike" spc="-1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</a:rPr>
              <a:t>2025</a:t>
            </a:r>
            <a:endParaRPr sz="4000" b="0" strike="noStrike" spc="-1">
              <a:solidFill>
                <a:schemeClr val="accent1">
                  <a:lumMod val="40000"/>
                  <a:lumOff val="6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486000" y="460080"/>
            <a:ext cx="8707680" cy="3371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ПРОМЫШЛЕННОСТЬ / ИНВЕСТИЦИИ / МАЛЫЙ БИЗНЕС  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7804800" y="6167160"/>
            <a:ext cx="201958" cy="201960"/>
          </a:xfrm>
          <a:prstGeom prst="ellipse">
            <a:avLst/>
          </a:prstGeom>
          <a:noFill/>
          <a:ln w="9525">
            <a:solidFill>
              <a:srgbClr val="808080"/>
            </a:solidFill>
            <a:prstDash val="solid"/>
          </a:ln>
        </p:spPr>
        <p:txBody>
          <a:bodyPr lIns="90000" tIns="45000" rIns="90000" bIns="45000" anchor="ctr">
            <a:noAutofit/>
          </a:bodyPr>
          <a:lstStyle/>
          <a:p>
            <a:pPr marL="0" indent="0" algn="ctr">
              <a:lnSpc>
                <a:spcPct val="100000"/>
              </a:lnSpc>
            </a:pPr>
            <a:r>
              <a:rPr sz="1100" b="0" strike="noStrike" spc="-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→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8042040" y="6065280"/>
            <a:ext cx="1447200" cy="384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2500"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economy.gov35.ru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433440" y="333720"/>
            <a:ext cx="4354200" cy="35063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 ПРОМЫШЛЕННОСТИ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353785" y="857249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graphicFrame>
        <p:nvGraphicFramePr>
          <p:cNvPr id="283" name="Table 283"/>
          <p:cNvGraphicFramePr/>
          <p:nvPr/>
        </p:nvGraphicFramePr>
        <p:xfrm>
          <a:off x="920880" y="2502360"/>
          <a:ext cx="3735000" cy="1574640"/>
        </p:xfrm>
        <a:graphic>
          <a:graphicData uri="http://schemas.openxmlformats.org/drawingml/2006/table">
            <a:tbl>
              <a:tblPr/>
              <a:tblGrid>
                <a:gridCol w="345240"/>
                <a:gridCol w="3389760"/>
              </a:tblGrid>
              <a:tr h="1101960"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Предоставляется на финансовое обеспечение выполнения НИОКР с привлечением образовательных организаций высшего образования и научных организаций, расположенных на территории РФ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726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Общий срок выполнения проекта 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НИОКР - не более 24 месяцев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4" name="Table 284"/>
          <p:cNvGraphicFramePr/>
          <p:nvPr/>
        </p:nvGraphicFramePr>
        <p:xfrm>
          <a:off x="5384880" y="2133000"/>
          <a:ext cx="3960000" cy="1603080"/>
        </p:xfrm>
        <a:graphic>
          <a:graphicData uri="http://schemas.openxmlformats.org/drawingml/2006/table">
            <a:tbl>
              <a:tblPr/>
              <a:tblGrid>
                <a:gridCol w="3960000"/>
              </a:tblGrid>
              <a:tr h="6019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Размер субсидии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10011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50% 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общей суммы затрат на проект НИОКР,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но не более </a:t>
                      </a: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4 млн руб. 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 1 заявителя 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5" name="Shape 285"/>
          <p:cNvSpPr/>
          <p:nvPr/>
        </p:nvSpPr>
        <p:spPr>
          <a:xfrm>
            <a:off x="5312880" y="1196640"/>
            <a:ext cx="4029839" cy="2419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1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Постановление Правительства области № 887 от 26.10.2015</a:t>
            </a:r>
            <a:endParaRPr sz="1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5470071" y="3778250"/>
            <a:ext cx="3813840" cy="1020175"/>
          </a:xfrm>
          <a:prstGeom prst="rect">
            <a:avLst/>
          </a:prstGeom>
          <a:noFill/>
          <a:ln w="0">
            <a:solidFill>
              <a:srgbClr val="C00000"/>
            </a:solidFill>
            <a:prstDash val="solid"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200" b="1" strike="noStrike" spc="-1">
                <a:solidFill>
                  <a:srgbClr val="C00000"/>
                </a:solidFill>
                <a:latin typeface="XO Caliburn"/>
                <a:ea typeface="XO Caliburn"/>
                <a:cs typeface="XO Caliburn"/>
              </a:rPr>
              <a:t>ОКВЭД: </a:t>
            </a:r>
            <a:r>
              <a:rPr sz="1200" b="1" strike="noStrike" spc="-1">
                <a:solidFill>
                  <a:srgbClr val="000000"/>
                </a:solidFill>
                <a:latin typeface="XO Caliburn"/>
                <a:ea typeface="XO Caliburn"/>
                <a:cs typeface="XO Caliburn"/>
              </a:rPr>
              <a:t>20-21 / 26-30 / 32.5 / 33 / 61-63 / 72, 86 – химическая</a:t>
            </a:r>
            <a:r>
              <a:rPr sz="1200" b="1" strike="noStrike" spc="-1">
                <a:solidFill>
                  <a:schemeClr val="tx1"/>
                </a:solidFill>
                <a:latin typeface="XO Caliburn"/>
                <a:ea typeface="XO Caliburn"/>
                <a:cs typeface="XO Caliburn"/>
              </a:rPr>
              <a:t> отрасль, производство лекарственных средств, машиностроение, деятельность в области информационных технологий, здравоохранения, научные исследования и разработки  </a:t>
            </a:r>
          </a:p>
        </p:txBody>
      </p:sp>
      <p:sp>
        <p:nvSpPr>
          <p:cNvPr id="287" name="Shape 287"/>
          <p:cNvSpPr/>
          <p:nvPr/>
        </p:nvSpPr>
        <p:spPr>
          <a:xfrm>
            <a:off x="1693440" y="1043280"/>
            <a:ext cx="2959920" cy="789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Субсидия на финансовое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6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обеспечение НИОКР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936719" y="1114560"/>
            <a:ext cx="650880" cy="650519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  <a:prstDash val="solid"/>
          </a:ln>
        </p:spPr>
      </p:sp>
      <p:sp>
        <p:nvSpPr>
          <p:cNvPr id="289" name="Shape 289"/>
          <p:cNvSpPr/>
          <p:nvPr/>
        </p:nvSpPr>
        <p:spPr>
          <a:xfrm>
            <a:off x="7511040" y="6433560"/>
            <a:ext cx="2309039" cy="36251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sz="1200" b="0" strike="noStrike" spc="-1" dirty="0" smtClean="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ru-RU" sz="1200" b="0" strike="noStrike" spc="-1" dirty="0" smtClean="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0</a:t>
            </a:r>
            <a:endParaRPr sz="12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433440" y="5599800"/>
            <a:ext cx="9054000" cy="82224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</p:sp>
      <p:sp>
        <p:nvSpPr>
          <p:cNvPr id="291" name="Shape 291"/>
          <p:cNvSpPr/>
          <p:nvPr/>
        </p:nvSpPr>
        <p:spPr>
          <a:xfrm>
            <a:off x="3080880" y="5769360"/>
            <a:ext cx="2229840" cy="41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Министерство экономического развития Вологодской области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920880" y="5781240"/>
            <a:ext cx="1437479" cy="3941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Контакты: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5587920" y="5680800"/>
            <a:ext cx="3807000" cy="38123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+7 (8172) </a:t>
            </a:r>
            <a:r>
              <a:rPr sz="20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23-01-98</a:t>
            </a: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(доб. 0735)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5587920" y="5986080"/>
            <a:ext cx="2445839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popovans@der.gov35.ru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2576284" y="5002893"/>
            <a:ext cx="6049123" cy="737210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Предусмотрено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в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бюджете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2025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год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- </a:t>
            </a:r>
            <a:r>
              <a:rPr sz="1400" b="1" strike="noStrike" spc="-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36 </a:t>
            </a:r>
            <a:r>
              <a:rPr sz="1400" b="1" strike="noStrike" spc="-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млн</a:t>
            </a:r>
            <a:r>
              <a:rPr sz="1400" b="1" strike="noStrike" spc="-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 </a:t>
            </a:r>
            <a:r>
              <a:rPr sz="1400" b="1" strike="noStrike" spc="-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руб</a:t>
            </a:r>
            <a:r>
              <a:rPr sz="1400" b="1" strike="noStrike" spc="-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ru-RU" sz="1400" b="1" strike="noStrike" spc="-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r>
              <a:rPr lang="ru-RU" sz="1400" b="1" spc="-1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Объявление конкурса запланировано на вторую половину 2025 года</a:t>
            </a:r>
          </a:p>
          <a:p>
            <a:pPr marL="0" indent="0" algn="l"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400" b="1" spc="-1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    </a:t>
            </a:r>
            <a:endParaRPr sz="1400" b="1" spc="-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97" name="Picture 297"/>
          <p:cNvPicPr/>
          <p:nvPr/>
        </p:nvPicPr>
        <p:blipFill>
          <a:blip r:embed="rId2" cstate="print"/>
          <a:stretch/>
        </p:blipFill>
        <p:spPr>
          <a:xfrm>
            <a:off x="1021680" y="1217880"/>
            <a:ext cx="480600" cy="480600"/>
          </a:xfrm>
          <a:prstGeom prst="rect">
            <a:avLst/>
          </a:prstGeom>
          <a:ln w="0"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5869214" y="258535"/>
            <a:ext cx="3899360" cy="417285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ВТОРАЯ ПОЛОВИНА 2025 ГОДА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952499" y="4213678"/>
            <a:ext cx="3600002" cy="480785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l">
              <a:buNone/>
            </a:pPr>
            <a:endParaRPr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7511040" y="6433560"/>
            <a:ext cx="23101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sz="1200" b="0" strike="noStrike" spc="-1" dirty="0" smtClean="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ru-RU" sz="1200" b="0" strike="noStrike" spc="-1" dirty="0" smtClean="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1</a:t>
            </a:r>
            <a:endParaRPr sz="12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472064" y="4910240"/>
            <a:ext cx="9072360" cy="275545"/>
          </a:xfrm>
          <a:prstGeom prst="rect">
            <a:avLst/>
          </a:prstGeom>
          <a:noFill/>
          <a:ln w="0">
            <a:solidFill>
              <a:srgbClr val="C00000"/>
            </a:solidFill>
            <a:prstDash val="solid"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200" b="1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ОКВЭД:  </a:t>
            </a: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Раздел С «Обрабатывающие производства» </a:t>
            </a:r>
            <a:r>
              <a:rPr sz="1200" b="1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10* / 13-17 / 19**–33                 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390324" y="5364920"/>
            <a:ext cx="9072360" cy="34017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80000"/>
              </a:lnSpc>
            </a:pPr>
            <a:r>
              <a:rPr sz="1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* По программе «Проекты развития» - в части промышленных биотехнологий и  лечебного питания, по остальным программам  только в части промышленных биотехнологий. Не финансируется в рамках программы «Производительность труда». По программе «Пищевик» – без ограничений.</a:t>
            </a:r>
            <a:endParaRPr sz="1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graphicFrame>
        <p:nvGraphicFramePr>
          <p:cNvPr id="56" name="Table 56"/>
          <p:cNvGraphicFramePr/>
          <p:nvPr/>
        </p:nvGraphicFramePr>
        <p:xfrm>
          <a:off x="488504" y="1390181"/>
          <a:ext cx="9055438" cy="3346704"/>
        </p:xfrm>
        <a:graphic>
          <a:graphicData uri="http://schemas.openxmlformats.org/drawingml/2006/table">
            <a:tbl>
              <a:tblPr/>
              <a:tblGrid>
                <a:gridCol w="342233"/>
                <a:gridCol w="3762223"/>
                <a:gridCol w="964229"/>
                <a:gridCol w="1025101"/>
                <a:gridCol w="1025101"/>
                <a:gridCol w="1025101"/>
                <a:gridCol w="911450"/>
              </a:tblGrid>
              <a:tr h="255960">
                <a:tc rowSpan="2">
                  <a:txBody>
                    <a:bodyPr/>
                    <a:lstStyle>
                      <a:defPPr/>
                      <a:lvl1pPr lvl="0"/>
                    </a:lstStyle>
                    <a:p>
                      <a:endParaRPr/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>
                      <a:defPPr/>
                      <a:lvl1pPr lvl="0"/>
                    </a:lstStyle>
                    <a:p>
                      <a:endParaRPr/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Сумма займа, млн руб.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Ставка, 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Срок займа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247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РФРП</a:t>
                      </a:r>
                      <a:r>
                        <a:rPr sz="1100" b="0" strike="noStrike" spc="-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¹</a:t>
                      </a:r>
                      <a:endParaRPr sz="1100" b="0" strike="noStrike" spc="-1">
                        <a:solidFill>
                          <a:schemeClr val="bg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chemeClr val="bg1"/>
                          </a:solidFill>
                          <a:latin typeface="XO Oriel"/>
                          <a:ea typeface="XO Oriel"/>
                          <a:cs typeface="XO Oriel"/>
                        </a:rPr>
                        <a:t>РФРП +ФРП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ФРП</a:t>
                      </a:r>
                      <a:r>
                        <a:rPr sz="1200" b="0" strike="noStrike" spc="-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²</a:t>
                      </a:r>
                      <a:endParaRPr sz="1200" b="0" strike="noStrike" spc="-1">
                        <a:solidFill>
                          <a:schemeClr val="bg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559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sz="1200" b="0" strike="noStrike" spc="-1">
                        <a:solidFill>
                          <a:srgbClr val="C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Пищевик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6-50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-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до 5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</a:tr>
              <a:tr h="2559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sz="1200" b="0" strike="noStrike" spc="-1">
                        <a:solidFill>
                          <a:srgbClr val="C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Проекты импортозамещения/экспорта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6-100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50-200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100-1000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3-5%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до 5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59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sz="1200" b="0" strike="noStrike" spc="-1">
                        <a:solidFill>
                          <a:srgbClr val="C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Развитие обрабатывающих производств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14-128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-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-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до 5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</a:tr>
              <a:tr h="2559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sz="1200" b="0" strike="noStrike" spc="-1">
                        <a:solidFill>
                          <a:srgbClr val="C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Комплектующие изделия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/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20-200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100-1000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3-5%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до 5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59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sz="1200" b="0" strike="noStrike" spc="-1">
                        <a:solidFill>
                          <a:srgbClr val="C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Лизинг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-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5-500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до 5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</a:tr>
              <a:tr h="2559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sz="1200" b="0" strike="noStrike" spc="-1">
                        <a:solidFill>
                          <a:srgbClr val="C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Производительность труда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6-100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20-200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50-300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3-5%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до 5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59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sz="1200" b="0" strike="noStrike" spc="-1">
                        <a:solidFill>
                          <a:srgbClr val="C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Маркировка товаров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-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5-50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до 2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</a:tr>
              <a:tr h="2559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sz="1200" b="0" strike="noStrike" spc="-1">
                        <a:solidFill>
                          <a:srgbClr val="C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Проекты лесной отрасли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20-100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50-1000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3-5%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до 3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59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sz="1200" b="0" strike="noStrike" spc="-1">
                        <a:solidFill>
                          <a:srgbClr val="C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Автокомпоненты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14-100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-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100-2000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3-5%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до 7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</a:tr>
              <a:tr h="2559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sz="1200" b="0" strike="noStrike" spc="-1">
                        <a:solidFill>
                          <a:srgbClr val="C00000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Приоритетные проекты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6-250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XO Oriel"/>
                          <a:ea typeface="XO Oriel"/>
                          <a:cs typeface="XO Oriel"/>
                        </a:rPr>
                        <a:t>-</a:t>
                      </a: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до 5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7" name="Shape 57"/>
          <p:cNvSpPr/>
          <p:nvPr/>
        </p:nvSpPr>
        <p:spPr>
          <a:xfrm>
            <a:off x="433440" y="331825"/>
            <a:ext cx="4355280" cy="354791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 промышленности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33080" y="836640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59" name="Shape 59"/>
          <p:cNvSpPr/>
          <p:nvPr/>
        </p:nvSpPr>
        <p:spPr>
          <a:xfrm>
            <a:off x="1079304" y="970560"/>
            <a:ext cx="6249960" cy="3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80000"/>
              </a:lnSpc>
            </a:pPr>
            <a:r>
              <a:rPr sz="1600" b="1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Для действующих субъектов  в сфере промышленности</a:t>
            </a:r>
            <a:endParaRPr sz="1600" b="0" strike="noStrike" spc="-1">
              <a:solidFill>
                <a:srgbClr val="C0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490679" y="910352"/>
            <a:ext cx="430200" cy="430200"/>
          </a:xfrm>
          <a:prstGeom prst="ellipse">
            <a:avLst/>
          </a:prstGeom>
          <a:solidFill>
            <a:srgbClr val="C0000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ctr">
              <a:lnSpc>
                <a:spcPct val="100000"/>
              </a:lnSpc>
            </a:pPr>
            <a:r>
              <a:rPr sz="1800" b="0" strike="noStrike" spc="-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→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469725" y="5833211"/>
            <a:ext cx="9055080" cy="703328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</p:sp>
      <p:sp>
        <p:nvSpPr>
          <p:cNvPr id="62" name="Shape 62"/>
          <p:cNvSpPr/>
          <p:nvPr/>
        </p:nvSpPr>
        <p:spPr>
          <a:xfrm>
            <a:off x="3080880" y="5971140"/>
            <a:ext cx="2230919" cy="4093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Региональный Фонд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развития промышленности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920880" y="5970875"/>
            <a:ext cx="1438560" cy="39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Контакты: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5587920" y="5803275"/>
            <a:ext cx="3808080" cy="381598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+7 (8172) </a:t>
            </a:r>
            <a:r>
              <a:rPr sz="20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57-83-50</a:t>
            </a: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(доб. 320)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5587920" y="6130800"/>
            <a:ext cx="2446918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frp@smb35.ru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415451" y="5849561"/>
            <a:ext cx="574559" cy="574559"/>
          </a:xfrm>
          <a:prstGeom prst="ellipse">
            <a:avLst/>
          </a:prstGeom>
          <a:noFill/>
          <a:ln w="25400">
            <a:solidFill>
              <a:srgbClr val="1F497D"/>
            </a:solidFill>
            <a:prstDash val="solid"/>
          </a:ln>
        </p:spPr>
      </p:sp>
      <p:pic>
        <p:nvPicPr>
          <p:cNvPr id="68" name="Picture 68"/>
          <p:cNvPicPr/>
          <p:nvPr/>
        </p:nvPicPr>
        <p:blipFill>
          <a:blip r:embed="rId2" cstate="print"/>
          <a:srcRect b="41333"/>
          <a:stretch/>
        </p:blipFill>
        <p:spPr>
          <a:xfrm>
            <a:off x="2432720" y="5949280"/>
            <a:ext cx="573478" cy="315359"/>
          </a:xfrm>
          <a:prstGeom prst="rect">
            <a:avLst/>
          </a:prstGeom>
          <a:ln w="0">
            <a:noFill/>
          </a:ln>
        </p:spPr>
      </p:pic>
      <p:sp>
        <p:nvSpPr>
          <p:cNvPr id="69" name="Shape 69"/>
          <p:cNvSpPr/>
          <p:nvPr/>
        </p:nvSpPr>
        <p:spPr>
          <a:xfrm>
            <a:off x="7329264" y="258286"/>
            <a:ext cx="2230918" cy="414044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Региональный Фонд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развития промышленности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6537176" y="188640"/>
            <a:ext cx="574560" cy="574560"/>
          </a:xfrm>
          <a:prstGeom prst="ellipse">
            <a:avLst/>
          </a:prstGeom>
          <a:noFill/>
          <a:ln w="25400">
            <a:solidFill>
              <a:srgbClr val="1F497D"/>
            </a:solidFill>
            <a:prstDash val="solid"/>
          </a:ln>
        </p:spPr>
      </p:sp>
      <p:pic>
        <p:nvPicPr>
          <p:cNvPr id="72" name="Picture 72"/>
          <p:cNvPicPr/>
          <p:nvPr/>
        </p:nvPicPr>
        <p:blipFill>
          <a:blip r:embed="rId2" cstate="print"/>
          <a:srcRect b="41333"/>
          <a:stretch/>
        </p:blipFill>
        <p:spPr>
          <a:xfrm>
            <a:off x="6537176" y="260648"/>
            <a:ext cx="573478" cy="315359"/>
          </a:xfrm>
          <a:prstGeom prst="rect">
            <a:avLst/>
          </a:prstGeom>
          <a:ln w="0">
            <a:noFill/>
          </a:ln>
        </p:spPr>
      </p:pic>
      <p:sp>
        <p:nvSpPr>
          <p:cNvPr id="73" name="Shape 73"/>
          <p:cNvSpPr/>
          <p:nvPr/>
        </p:nvSpPr>
        <p:spPr>
          <a:xfrm>
            <a:off x="7329264" y="260648"/>
            <a:ext cx="2230918" cy="414044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Региональный Фонд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развития промышленности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5311800" y="4577240"/>
            <a:ext cx="4193999" cy="337098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0" indent="0" algn="l">
              <a:lnSpc>
                <a:spcPct val="80000"/>
              </a:lnSpc>
            </a:pPr>
            <a:r>
              <a:rPr sz="1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¹ -   Фонд развития промышленности Вологодской области</a:t>
            </a:r>
            <a:endParaRPr sz="1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80000"/>
              </a:lnSpc>
            </a:pPr>
            <a:r>
              <a:rPr sz="1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² -   Федеральный Фонд развития промышленности</a:t>
            </a:r>
            <a:endParaRPr sz="1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7511040" y="6433560"/>
            <a:ext cx="23101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sz="1200" b="0" strike="noStrike" spc="-1" dirty="0" smtClean="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ru-RU" sz="1200" b="0" strike="noStrike" spc="-1" dirty="0" smtClean="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2</a:t>
            </a:r>
            <a:endParaRPr sz="12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6105240" y="1052640"/>
            <a:ext cx="3528280" cy="306323"/>
          </a:xfrm>
          <a:prstGeom prst="rect">
            <a:avLst/>
          </a:prstGeom>
          <a:noFill/>
          <a:ln w="0">
            <a:solidFill>
              <a:srgbClr val="C00000"/>
            </a:solidFill>
            <a:prstDash val="solid"/>
          </a:ln>
        </p:spPr>
        <p:txBody>
          <a:bodyPr wrap="square"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1" strike="noStrike" spc="-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ОКВЭД:  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55, 77.21, 79, 86.90.4, 93.21, 93.29</a:t>
            </a:r>
            <a:endParaRPr sz="14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graphicFrame>
        <p:nvGraphicFramePr>
          <p:cNvPr id="78" name="Table 78"/>
          <p:cNvGraphicFramePr/>
          <p:nvPr/>
        </p:nvGraphicFramePr>
        <p:xfrm>
          <a:off x="3440880" y="1556640"/>
          <a:ext cx="6048000" cy="3891024"/>
        </p:xfrm>
        <a:graphic>
          <a:graphicData uri="http://schemas.openxmlformats.org/drawingml/2006/table">
            <a:tbl>
              <a:tblPr/>
              <a:tblGrid>
                <a:gridCol w="268560"/>
                <a:gridCol w="1770120"/>
                <a:gridCol w="4009320"/>
              </a:tblGrid>
              <a:tr h="366120">
                <a:tc gridSpan="3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Условия льготного заёма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12240">
                      <a:noFill/>
                    </a:lnB>
                    <a:solidFill>
                      <a:srgbClr val="8E5E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833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8E5E36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Сумма займа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от 10  до 100 млн. рублей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</a:tr>
              <a:tr h="2833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8E5E36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Срок займа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более 7 лет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76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8E5E36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Ставка займа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5% годовых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12240">
                      <a:noFill/>
                    </a:lnT>
                    <a:lnB w="9360">
                      <a:noFill/>
                    </a:lnB>
                    <a:noFill/>
                  </a:tcPr>
                </a:tc>
              </a:tr>
              <a:tr h="6663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8E5E36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 Общий объем финансирования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менее 100 млн. рублей – для г. Вологды и 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г. Череповца;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менее 30 млн. рублей - для остальных МО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439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8E5E36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Обязательство по софинансированию проекта получателем займа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менее 50% от общего объема финансирования  – для г. Вологды и г. Череповца;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менее 30% от общего объема финансирования – для остальных МО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</a:tr>
              <a:tr h="5842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8E5E36"/>
                          </a:solidFill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Ликвидное обеспечения займа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Залог имущества, гарантии кредитных организаций, поручительство АНО «Центр гарантийного обеспечения малого и среднего предпринимательства»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748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8E5E36"/>
                          </a:solidFill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Прочие условия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latin typeface="Calibri"/>
                          <a:ea typeface="Calibri"/>
                          <a:cs typeface="Calibri"/>
                        </a:rPr>
                        <a:t>Наличие проектно-сметной документации, согласованной в установленном порядке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81360" marR="813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9" name="Shape 79"/>
          <p:cNvSpPr/>
          <p:nvPr/>
        </p:nvSpPr>
        <p:spPr>
          <a:xfrm>
            <a:off x="433440" y="333720"/>
            <a:ext cx="4355280" cy="351000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 МСП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433080" y="836640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1" name="Shape 81"/>
          <p:cNvSpPr/>
          <p:nvPr/>
        </p:nvSpPr>
        <p:spPr>
          <a:xfrm>
            <a:off x="1260000" y="1080360"/>
            <a:ext cx="6249960" cy="3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80000"/>
              </a:lnSpc>
            </a:pPr>
            <a:r>
              <a:rPr sz="16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Для действующих субъектов в сфере туризма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776160" y="1024560"/>
            <a:ext cx="430200" cy="430200"/>
          </a:xfrm>
          <a:prstGeom prst="ellipse">
            <a:avLst/>
          </a:prstGeom>
          <a:solidFill>
            <a:srgbClr val="8E5E36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ctr">
              <a:lnSpc>
                <a:spcPct val="100000"/>
              </a:lnSpc>
            </a:pPr>
            <a:r>
              <a:rPr sz="1800" b="0" strike="noStrike" spc="-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→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33440" y="5599800"/>
            <a:ext cx="9055080" cy="8233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</p:sp>
      <p:sp>
        <p:nvSpPr>
          <p:cNvPr id="84" name="Shape 84"/>
          <p:cNvSpPr/>
          <p:nvPr/>
        </p:nvSpPr>
        <p:spPr>
          <a:xfrm>
            <a:off x="3080880" y="5770440"/>
            <a:ext cx="2230919" cy="4093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Региональный Фонд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развития промышленности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920880" y="5781240"/>
            <a:ext cx="1438560" cy="39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Контакты: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587920" y="5680800"/>
            <a:ext cx="3808080" cy="381598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+7 (8172) </a:t>
            </a:r>
            <a:r>
              <a:rPr sz="20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57-83-50</a:t>
            </a: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(доб. 320)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5587920" y="5986080"/>
            <a:ext cx="2446918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frp@smb35.ru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452680" y="5714280"/>
            <a:ext cx="574560" cy="574559"/>
          </a:xfrm>
          <a:prstGeom prst="ellipse">
            <a:avLst/>
          </a:prstGeom>
          <a:noFill/>
          <a:ln w="25400">
            <a:solidFill>
              <a:srgbClr val="1F497D"/>
            </a:solidFill>
            <a:prstDash val="solid"/>
          </a:ln>
        </p:spPr>
      </p:sp>
      <p:pic>
        <p:nvPicPr>
          <p:cNvPr id="90" name="Picture 90"/>
          <p:cNvPicPr/>
          <p:nvPr/>
        </p:nvPicPr>
        <p:blipFill>
          <a:blip r:embed="rId2" cstate="print"/>
          <a:srcRect b="41333"/>
          <a:stretch/>
        </p:blipFill>
        <p:spPr>
          <a:xfrm>
            <a:off x="2467080" y="5826600"/>
            <a:ext cx="573480" cy="315359"/>
          </a:xfrm>
          <a:prstGeom prst="rect">
            <a:avLst/>
          </a:prstGeom>
          <a:ln w="0">
            <a:noFill/>
          </a:ln>
        </p:spPr>
      </p:pic>
      <p:sp>
        <p:nvSpPr>
          <p:cNvPr id="91" name="Shape 91"/>
          <p:cNvSpPr/>
          <p:nvPr/>
        </p:nvSpPr>
        <p:spPr>
          <a:xfrm>
            <a:off x="416520" y="2160000"/>
            <a:ext cx="2950920" cy="227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Затраты, которые могут быть профинансированы за счет средств займа</a:t>
            </a:r>
            <a:r>
              <a:rPr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✓</a:t>
            </a:r>
            <a:r>
              <a:rPr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строительство новых либо реконструкция существующих </a:t>
            </a: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объектов туристской индустрии</a:t>
            </a:r>
            <a:r>
              <a:rPr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200" b="0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✓</a:t>
            </a:r>
            <a:r>
              <a:rPr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строительство (реконструкция) </a:t>
            </a: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объектов обеспечивающей инфраструктуры </a:t>
            </a:r>
            <a:r>
              <a:rPr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 объектам туристской индустрии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6537176" y="188640"/>
            <a:ext cx="574560" cy="574560"/>
          </a:xfrm>
          <a:prstGeom prst="ellipse">
            <a:avLst/>
          </a:prstGeom>
          <a:noFill/>
          <a:ln w="25400">
            <a:solidFill>
              <a:srgbClr val="1F497D"/>
            </a:solidFill>
            <a:prstDash val="solid"/>
          </a:ln>
        </p:spPr>
      </p:sp>
      <p:pic>
        <p:nvPicPr>
          <p:cNvPr id="94" name="Picture 94"/>
          <p:cNvPicPr/>
          <p:nvPr/>
        </p:nvPicPr>
        <p:blipFill>
          <a:blip r:embed="rId2" cstate="print"/>
          <a:srcRect b="41333"/>
          <a:stretch/>
        </p:blipFill>
        <p:spPr>
          <a:xfrm>
            <a:off x="6537176" y="260648"/>
            <a:ext cx="573478" cy="315359"/>
          </a:xfrm>
          <a:prstGeom prst="rect">
            <a:avLst/>
          </a:prstGeom>
          <a:ln w="0">
            <a:noFill/>
          </a:ln>
        </p:spPr>
      </p:pic>
      <p:sp>
        <p:nvSpPr>
          <p:cNvPr id="95" name="Shape 95"/>
          <p:cNvSpPr/>
          <p:nvPr/>
        </p:nvSpPr>
        <p:spPr>
          <a:xfrm>
            <a:off x="7329264" y="260648"/>
            <a:ext cx="2230918" cy="414044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Региональный Фонд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развития промышленности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272160" y="836640"/>
            <a:ext cx="9505080" cy="358"/>
          </a:xfrm>
          <a:prstGeom prst="line">
            <a:avLst/>
          </a:prstGeom>
          <a:ln w="19050">
            <a:solidFill>
              <a:srgbClr val="FFFFFF">
                <a:lumMod val="75000"/>
              </a:srgb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84" name="Shape 384"/>
          <p:cNvSpPr/>
          <p:nvPr/>
        </p:nvSpPr>
        <p:spPr>
          <a:xfrm>
            <a:off x="272480" y="188640"/>
            <a:ext cx="9504720" cy="28295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1" strike="noStrike" spc="-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Кредитные продукты МКК ВО «Фонд ресурсной поддержки МСП»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graphicFrame>
        <p:nvGraphicFramePr>
          <p:cNvPr id="385" name="Table 385"/>
          <p:cNvGraphicFramePr/>
          <p:nvPr/>
        </p:nvGraphicFramePr>
        <p:xfrm>
          <a:off x="128464" y="581117"/>
          <a:ext cx="9649072" cy="6281176"/>
        </p:xfrm>
        <a:graphic>
          <a:graphicData uri="http://schemas.openxmlformats.org/drawingml/2006/table">
            <a:tbl>
              <a:tblPr/>
              <a:tblGrid>
                <a:gridCol w="1781289"/>
                <a:gridCol w="1434825"/>
                <a:gridCol w="3362666"/>
                <a:gridCol w="877121"/>
                <a:gridCol w="2193171"/>
              </a:tblGrid>
              <a:tr h="283233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Вид</a:t>
                      </a:r>
                      <a:r>
                        <a:rPr sz="1400" b="0" strike="noStrike" spc="-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400" b="0" strike="noStrike" spc="-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продукта</a:t>
                      </a:r>
                      <a:endParaRPr sz="14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Сумма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Процентная</a:t>
                      </a:r>
                      <a:r>
                        <a:rPr sz="1400" b="0" strike="noStrike" spc="-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400" b="0" strike="noStrike" spc="-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ставка</a:t>
                      </a:r>
                      <a:endParaRPr sz="14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Срок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Залог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</a:tr>
              <a:tr h="639558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Микрозаём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1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«</a:t>
                      </a:r>
                      <a:r>
                        <a:rPr sz="1000" b="1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Экспортёр</a:t>
                      </a:r>
                      <a:r>
                        <a:rPr sz="1000" b="1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»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5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млн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 -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моногорода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реализации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приоритетных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проектов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,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соцпредприниматели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 -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иные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МСП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не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менее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6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месяцев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36 мес.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 залогом</a:t>
                      </a: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639558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Микрозаём 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1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«Самозанятый гражданин»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500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тыс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</a:p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300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тыс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10,5% -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моногорода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реализации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приоритетных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проектов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14% -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иные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самозанятые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не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менее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3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месяцев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36 мес.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залогом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без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залога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50251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Микрозаём 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1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«Лёгкий старт» 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500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тыс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1,5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млн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10%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субъект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5%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субъект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МСП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от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0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2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лет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36 мес.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без залога</a:t>
                      </a: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 залогом</a:t>
                      </a:r>
                    </a:p>
                  </a:txBody>
                  <a:tcPr marL="108000" marR="1080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776607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Микрозаём 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1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«Оборотный»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5 млн руб.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 -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моногорода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реализации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приоритетных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проектов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соцпредприниматели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14% -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иные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 (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12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.)</a:t>
                      </a: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МСП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не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менее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6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месяцев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24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12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залогом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639558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Микрозаём</a:t>
                      </a:r>
                      <a:r>
                        <a:rPr sz="1000" b="1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1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«Развитие+»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2 млн руб.</a:t>
                      </a: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10,5% -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моногорода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реализации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приоритетных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проектов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соцпредприниматели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 -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иные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МСП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не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менее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6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месяцев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36 мес.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без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залога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требуется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поручительство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ЦГО</a:t>
                      </a: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639558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Микрозаём 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1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«Инвестиционный»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5 млн руб.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7% -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моногорода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реализации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приоритетных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проектов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соцпредприниматели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12% -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иные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МСП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не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менее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6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месяцев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36 мес.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залогом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50251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Микрозаём</a:t>
                      </a:r>
                      <a:r>
                        <a:rPr sz="1000" b="1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1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«Ремесленник»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1,5 млн руб.</a:t>
                      </a: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</a:p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МСП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не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менее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6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месяцев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12 мес.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500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тыс.руб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без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залога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от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500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тыс.руб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1,5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млн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 с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залогом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639558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Микрозаём</a:t>
                      </a:r>
                      <a:r>
                        <a:rPr sz="1000" b="1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1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«На развитие туристской деятельности»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5 млн руб.</a:t>
                      </a: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sz="1000" b="0" strike="noStrike" spc="-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1 млн руб.</a:t>
                      </a: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</a:p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8,5%</a:t>
                      </a:r>
                    </a:p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МСП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не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менее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6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месяцев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36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залогом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без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залога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519911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Микрозаём</a:t>
                      </a:r>
                      <a:r>
                        <a:rPr sz="1000" b="1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1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«</a:t>
                      </a:r>
                      <a:r>
                        <a:rPr sz="1000" b="1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Участник</a:t>
                      </a:r>
                      <a:r>
                        <a:rPr sz="1000" b="1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СВО</a:t>
                      </a:r>
                      <a:r>
                        <a:rPr sz="1000" b="1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»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1,5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млн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3% </a:t>
                      </a:r>
                    </a:p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i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необходимо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i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предоставить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i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подтверждающий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i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документ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i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об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i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участии</a:t>
                      </a:r>
                      <a:r>
                        <a:rPr sz="1000" b="0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в СВО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24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залогом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94321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Микрозаём</a:t>
                      </a:r>
                      <a:r>
                        <a:rPr sz="1000" b="1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1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«</a:t>
                      </a:r>
                      <a:r>
                        <a:rPr sz="1000" b="1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Модернизация</a:t>
                      </a:r>
                      <a:r>
                        <a:rPr sz="1000" b="1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1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общепита</a:t>
                      </a:r>
                      <a:r>
                        <a:rPr sz="1000" b="1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»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5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млн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3%</a:t>
                      </a:r>
                    </a:p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МСП </a:t>
                      </a:r>
                      <a:r>
                        <a:rPr sz="1000" b="0" strike="noStrike" spc="-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от</a:t>
                      </a: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0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месяцев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до 36 мес.</a:t>
                      </a:r>
                      <a:endParaRPr sz="1000" b="0" strike="noStrike" spc="-1">
                        <a:solidFill>
                          <a:schemeClr val="tx1"/>
                        </a:solidFill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</a:t>
                      </a:r>
                      <a:r>
                        <a:rPr sz="1000" b="0" strike="noStrike" spc="-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000" b="0" strike="noStrike" spc="-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залогом</a:t>
                      </a:r>
                      <a:endParaRPr sz="1000" b="0" strike="noStrike" spc="-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8000" marR="1080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6" name="Shape 386"/>
          <p:cNvSpPr/>
          <p:nvPr/>
        </p:nvSpPr>
        <p:spPr>
          <a:xfrm>
            <a:off x="7511040" y="6433560"/>
            <a:ext cx="23101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sz="1200" b="0" strike="noStrike" spc="-1" dirty="0" smtClean="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ru-RU" sz="1200" b="0" strike="noStrike" spc="-1" dirty="0" smtClean="0">
                <a:solidFill>
                  <a:srgbClr val="8B8B8B"/>
                </a:solidFill>
                <a:latin typeface="Calibri"/>
                <a:ea typeface="Calibri"/>
                <a:cs typeface="Calibri"/>
              </a:rPr>
              <a:t>3</a:t>
            </a:r>
            <a:endParaRPr sz="12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7511040" y="6433560"/>
            <a:ext cx="23101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bg2">
                    <a:lumMod val="90000"/>
                  </a:schemeClr>
                </a:solidFill>
                <a:latin typeface="XO Oriel"/>
                <a:ea typeface="XO Oriel"/>
                <a:cs typeface="XO Oriel"/>
              </a:rPr>
              <a:t>14</a:t>
            </a:r>
            <a:endParaRPr sz="1200" b="0" strike="noStrike" spc="-1" dirty="0">
              <a:solidFill>
                <a:schemeClr val="bg2">
                  <a:lumMod val="9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433440" y="333720"/>
            <a:ext cx="4301998" cy="351000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 МСП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1009800" y="5499720"/>
            <a:ext cx="6749999" cy="24480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398" name="Shape 398"/>
          <p:cNvSpPr/>
          <p:nvPr/>
        </p:nvSpPr>
        <p:spPr>
          <a:xfrm>
            <a:off x="433440" y="5842080"/>
            <a:ext cx="9055080" cy="82332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</p:sp>
      <p:sp>
        <p:nvSpPr>
          <p:cNvPr id="399" name="Shape 399"/>
          <p:cNvSpPr/>
          <p:nvPr/>
        </p:nvSpPr>
        <p:spPr>
          <a:xfrm>
            <a:off x="649440" y="5993280"/>
            <a:ext cx="1438560" cy="39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Контакты: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6829920" y="5860080"/>
            <a:ext cx="2416320" cy="381598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+7 (8202) 44-29-27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6829920" y="6159240"/>
            <a:ext cx="2446918" cy="39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www</a:t>
            </a:r>
            <a:r>
              <a:rPr sz="14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cgo35.ru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720720" y="4467960"/>
            <a:ext cx="5297760" cy="634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90000" tIns="45000" rIns="90000" bIns="4500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</a:pPr>
            <a:r>
              <a:rPr sz="1300" b="0" strike="noStrike" spc="-1">
                <a:solidFill>
                  <a:srgbClr val="E74A35"/>
                </a:solidFill>
                <a:latin typeface="Arial Black"/>
                <a:ea typeface="Arial Black"/>
                <a:cs typeface="Arial Black"/>
              </a:rPr>
              <a:t>Сроки предоставления поручительств</a:t>
            </a:r>
            <a:endParaRPr sz="13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232200" indent="-230760">
              <a:lnSpc>
                <a:spcPct val="100000"/>
              </a:lnSpc>
              <a:buClr>
                <a:srgbClr val="623B2A"/>
              </a:buClr>
              <a:buFont typeface="Wingdings"/>
              <a:buChar char=""/>
            </a:pP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до 5 лет </a:t>
            </a:r>
            <a:r>
              <a:rPr sz="1140" b="0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(включительно) при оборотном кредитовании</a:t>
            </a:r>
            <a:endParaRPr sz="1140" b="0" strike="noStrike" spc="-1">
              <a:latin typeface="XO Oriel"/>
              <a:ea typeface="XO Oriel"/>
              <a:cs typeface="XO Oriel"/>
            </a:endParaRPr>
          </a:p>
          <a:p>
            <a:pPr marL="232200" indent="-230760">
              <a:lnSpc>
                <a:spcPct val="100000"/>
              </a:lnSpc>
              <a:buClr>
                <a:srgbClr val="623B2A"/>
              </a:buClr>
              <a:buFont typeface="Wingdings"/>
              <a:buChar char=""/>
            </a:pP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до 10 лет </a:t>
            </a:r>
            <a:r>
              <a:rPr sz="1140" b="0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(включительно) для инвестиционных проектов</a:t>
            </a:r>
            <a:endParaRPr sz="1140" b="0" strike="noStrike" spc="-1">
              <a:latin typeface="XO Oriel"/>
              <a:ea typeface="XO Oriel"/>
              <a:cs typeface="XO Oriel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712800" y="1537200"/>
            <a:ext cx="7261920" cy="12218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D0A681"/>
            </a:solidFill>
            <a:prstDash val="solid"/>
          </a:ln>
        </p:spPr>
      </p:sp>
      <p:sp>
        <p:nvSpPr>
          <p:cNvPr id="404" name="Shape 404"/>
          <p:cNvSpPr/>
          <p:nvPr/>
        </p:nvSpPr>
        <p:spPr>
          <a:xfrm>
            <a:off x="712800" y="2914560"/>
            <a:ext cx="8585640" cy="13838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D0A681"/>
            </a:solidFill>
            <a:prstDash val="solid"/>
          </a:ln>
        </p:spPr>
      </p:sp>
      <p:sp>
        <p:nvSpPr>
          <p:cNvPr id="405" name="Shape 405"/>
          <p:cNvSpPr/>
          <p:nvPr/>
        </p:nvSpPr>
        <p:spPr>
          <a:xfrm>
            <a:off x="720720" y="5239800"/>
            <a:ext cx="5297760" cy="5263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D0A681"/>
            </a:solidFill>
            <a:prstDash val="solid"/>
          </a:ln>
        </p:spPr>
      </p:sp>
      <p:sp>
        <p:nvSpPr>
          <p:cNvPr id="406" name="Shape 406"/>
          <p:cNvSpPr/>
          <p:nvPr/>
        </p:nvSpPr>
        <p:spPr>
          <a:xfrm>
            <a:off x="627480" y="780480"/>
            <a:ext cx="8152200" cy="6584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indent="0" algn="ctr">
              <a:lnSpc>
                <a:spcPct val="90000"/>
              </a:lnSpc>
            </a:pPr>
            <a:r>
              <a:rPr sz="1629" b="0" strike="noStrike" spc="-1">
                <a:solidFill>
                  <a:srgbClr val="623B2A"/>
                </a:solidFill>
                <a:latin typeface="Arial Black"/>
                <a:ea typeface="Arial Black"/>
                <a:cs typeface="Arial Black"/>
              </a:rPr>
              <a:t>Условия предоставления поручительств </a:t>
            </a:r>
            <a:endParaRPr sz="1629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ctr">
              <a:lnSpc>
                <a:spcPct val="90000"/>
              </a:lnSpc>
            </a:pPr>
            <a:r>
              <a:rPr sz="1629" b="0" strike="noStrike" spc="-1">
                <a:solidFill>
                  <a:srgbClr val="E74A35"/>
                </a:solidFill>
                <a:latin typeface="Arial Black"/>
                <a:ea typeface="Arial Black"/>
                <a:cs typeface="Arial Black"/>
              </a:rPr>
              <a:t>АНО</a:t>
            </a:r>
            <a:r>
              <a:rPr sz="1629" b="0" strike="noStrike" spc="-1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629" b="0" strike="noStrike" spc="-1">
                <a:solidFill>
                  <a:srgbClr val="E74A35"/>
                </a:solidFill>
                <a:latin typeface="Arial Black"/>
                <a:ea typeface="Arial Black"/>
                <a:cs typeface="Arial Black"/>
              </a:rPr>
              <a:t>Центр гарантийного обеспечения МСП </a:t>
            </a:r>
            <a:endParaRPr sz="1629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832320" y="1560960"/>
            <a:ext cx="7071480" cy="116809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</a:pPr>
            <a:r>
              <a:rPr sz="1300" b="0" strike="noStrike" spc="-1">
                <a:solidFill>
                  <a:srgbClr val="E74A35"/>
                </a:solidFill>
                <a:latin typeface="Arial Black"/>
                <a:ea typeface="Arial Black"/>
                <a:cs typeface="Arial Black"/>
              </a:rPr>
              <a:t>Размер поручительства </a:t>
            </a:r>
            <a:endParaRPr sz="13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1080" indent="0" algn="l">
              <a:lnSpc>
                <a:spcPct val="100000"/>
              </a:lnSpc>
            </a:pP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не превышает 70% </a:t>
            </a:r>
            <a:r>
              <a:rPr sz="1140" b="0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(включительно)</a:t>
            </a: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 </a:t>
            </a:r>
            <a:r>
              <a:rPr sz="1140" b="0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от суммы обязательств,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" indent="0" algn="l"/>
            <a:r>
              <a:rPr sz="1140" b="1" spc="-1">
                <a:solidFill>
                  <a:srgbClr val="623B2A"/>
                </a:solidFill>
                <a:latin typeface="+mn-lt"/>
                <a:ea typeface="+mn-ea"/>
                <a:cs typeface="+mn-cs"/>
              </a:rPr>
              <a:t>не превышает 50% </a:t>
            </a:r>
            <a:r>
              <a:rPr sz="1140" spc="-1">
                <a:solidFill>
                  <a:srgbClr val="623B2A"/>
                </a:solidFill>
                <a:latin typeface="+mn-lt"/>
                <a:ea typeface="+mn-ea"/>
                <a:cs typeface="+mn-cs"/>
              </a:rPr>
              <a:t>(включительно)</a:t>
            </a:r>
            <a:r>
              <a:rPr sz="1140" b="1" spc="-1">
                <a:solidFill>
                  <a:srgbClr val="623B2A"/>
                </a:solidFill>
                <a:latin typeface="+mn-lt"/>
                <a:ea typeface="+mn-ea"/>
                <a:cs typeface="+mn-cs"/>
              </a:rPr>
              <a:t> </a:t>
            </a:r>
            <a:r>
              <a:rPr sz="1140" spc="-1">
                <a:solidFill>
                  <a:srgbClr val="623B2A"/>
                </a:solidFill>
                <a:latin typeface="+mn-lt"/>
                <a:ea typeface="+mn-ea"/>
                <a:cs typeface="+mn-cs"/>
              </a:rPr>
              <a:t>от суммы обязательств:</a:t>
            </a:r>
            <a:endParaRPr sz="114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975240" lvl="2" indent="-230760">
              <a:lnSpc>
                <a:spcPct val="100000"/>
              </a:lnSpc>
              <a:buClr>
                <a:srgbClr val="623B2A"/>
              </a:buClr>
              <a:buFont typeface="Wingdings"/>
              <a:buChar char=""/>
            </a:pP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для «самозанятых» </a:t>
            </a:r>
            <a:r>
              <a:rPr sz="1140" b="0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(физических лиц, применяющих специальный налоговый режим «Налог на профессиональный доход»), </a:t>
            </a:r>
            <a:endParaRPr sz="1140" b="0" strike="noStrike" spc="-1">
              <a:latin typeface="XO Oriel"/>
              <a:ea typeface="XO Oriel"/>
              <a:cs typeface="XO Oriel"/>
            </a:endParaRPr>
          </a:p>
          <a:p>
            <a:pPr marL="975240" lvl="2" indent="-230760">
              <a:lnSpc>
                <a:spcPct val="100000"/>
              </a:lnSpc>
              <a:buClr>
                <a:srgbClr val="623B2A"/>
              </a:buClr>
              <a:buFont typeface="Wingdings"/>
              <a:buChar char=""/>
            </a:pP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для начинающих предпринимателей до 2 лет регистрации</a:t>
            </a:r>
            <a:endParaRPr sz="1140" b="0" strike="noStrike" spc="-1">
              <a:latin typeface="XO Oriel"/>
              <a:ea typeface="XO Oriel"/>
              <a:cs typeface="XO Oriel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821159" y="2941920"/>
            <a:ext cx="7658640" cy="13075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Aft>
                <a:spcPts val="456"/>
              </a:spcAft>
            </a:pPr>
            <a:r>
              <a:rPr sz="1300" b="0" strike="noStrike" spc="-1">
                <a:solidFill>
                  <a:srgbClr val="E74A35"/>
                </a:solidFill>
                <a:latin typeface="Arial Black"/>
                <a:ea typeface="Arial Black"/>
                <a:cs typeface="Arial Black"/>
              </a:rPr>
              <a:t>Гарантийный лимит </a:t>
            </a:r>
            <a:r>
              <a:rPr sz="1140" b="0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на одного Заемщика в рамках одного продукта:</a:t>
            </a:r>
            <a:endParaRPr sz="114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232200" indent="-230760" algn="just">
              <a:lnSpc>
                <a:spcPct val="90000"/>
              </a:lnSpc>
              <a:spcAft>
                <a:spcPts val="397"/>
              </a:spcAft>
              <a:buClr>
                <a:srgbClr val="623B2A"/>
              </a:buClr>
              <a:buFont typeface="Wingdings"/>
              <a:buChar char=""/>
            </a:pP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для юридических лиц – </a:t>
            </a:r>
            <a:r>
              <a:rPr sz="1140" b="1" strike="noStrike" spc="-1">
                <a:solidFill>
                  <a:srgbClr val="E74A35"/>
                </a:solidFill>
                <a:latin typeface="Arial"/>
                <a:ea typeface="Arial"/>
                <a:cs typeface="Arial"/>
              </a:rPr>
              <a:t>до 70 млн. руб. (включительно)</a:t>
            </a: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,</a:t>
            </a:r>
            <a:endParaRPr sz="1140" b="0" strike="noStrike" spc="-1">
              <a:latin typeface="XO Oriel"/>
              <a:ea typeface="XO Oriel"/>
              <a:cs typeface="XO Oriel"/>
            </a:endParaRPr>
          </a:p>
          <a:p>
            <a:pPr marL="232200" indent="-230760" algn="just">
              <a:lnSpc>
                <a:spcPct val="90000"/>
              </a:lnSpc>
              <a:spcAft>
                <a:spcPts val="397"/>
              </a:spcAft>
              <a:buClr>
                <a:srgbClr val="623B2A"/>
              </a:buClr>
              <a:buFont typeface="Wingdings"/>
              <a:buChar char=""/>
            </a:pP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для индивидуальных предпринимателей – </a:t>
            </a:r>
            <a:r>
              <a:rPr sz="1140" b="1" strike="noStrike" spc="-1">
                <a:solidFill>
                  <a:srgbClr val="E74A35"/>
                </a:solidFill>
                <a:latin typeface="Arial"/>
                <a:ea typeface="Arial"/>
                <a:cs typeface="Arial"/>
              </a:rPr>
              <a:t>до 35млн. руб. (включительно)</a:t>
            </a: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,</a:t>
            </a:r>
            <a:endParaRPr sz="1140" b="0" strike="noStrike" spc="-1">
              <a:latin typeface="XO Oriel"/>
              <a:ea typeface="XO Oriel"/>
              <a:cs typeface="XO Oriel"/>
            </a:endParaRPr>
          </a:p>
          <a:p>
            <a:pPr marL="232200" indent="-230760" algn="just">
              <a:lnSpc>
                <a:spcPct val="90000"/>
              </a:lnSpc>
              <a:spcAft>
                <a:spcPts val="397"/>
              </a:spcAft>
              <a:buClr>
                <a:srgbClr val="623B2A"/>
              </a:buClr>
              <a:buFont typeface="Wingdings"/>
              <a:buChar char=""/>
            </a:pP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для начинающих предпринимателей до 2 лет регистрации – </a:t>
            </a:r>
            <a:r>
              <a:rPr sz="1140" b="1" strike="noStrike" spc="-1">
                <a:solidFill>
                  <a:srgbClr val="E74A35"/>
                </a:solidFill>
                <a:latin typeface="Arial"/>
                <a:ea typeface="Arial"/>
                <a:cs typeface="Arial"/>
              </a:rPr>
              <a:t>до 5 млн. руб. (включительно)</a:t>
            </a: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, </a:t>
            </a:r>
            <a:endParaRPr sz="1140" b="0" strike="noStrike" spc="-1">
              <a:latin typeface="XO Oriel"/>
              <a:ea typeface="XO Oriel"/>
              <a:cs typeface="XO Oriel"/>
            </a:endParaRPr>
          </a:p>
          <a:p>
            <a:pPr marL="232200" indent="-230760" algn="just">
              <a:lnSpc>
                <a:spcPct val="90000"/>
              </a:lnSpc>
              <a:spcAft>
                <a:spcPts val="397"/>
              </a:spcAft>
              <a:buClr>
                <a:srgbClr val="623B2A"/>
              </a:buClr>
              <a:buFont typeface="Wingdings"/>
              <a:buChar char=""/>
            </a:pP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для самозанятого – </a:t>
            </a:r>
            <a:r>
              <a:rPr sz="1140" b="1" strike="noStrike" spc="-1">
                <a:solidFill>
                  <a:srgbClr val="E74A35"/>
                </a:solidFill>
                <a:latin typeface="Arial"/>
                <a:ea typeface="Arial"/>
                <a:cs typeface="Arial"/>
              </a:rPr>
              <a:t>до 500 тыс. руб. (включительно)</a:t>
            </a: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.</a:t>
            </a:r>
            <a:endParaRPr sz="1140" b="0" strike="noStrike" spc="-1">
              <a:latin typeface="XO Oriel"/>
              <a:ea typeface="XO Oriel"/>
              <a:cs typeface="XO Oriel"/>
            </a:endParaRPr>
          </a:p>
          <a:p>
            <a:pPr algn="just">
              <a:lnSpc>
                <a:spcPct val="90000"/>
              </a:lnSpc>
              <a:spcAft>
                <a:spcPts val="397"/>
              </a:spcAft>
            </a:pPr>
            <a:r>
              <a:rPr sz="1140" b="0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Совокупный объем поручительств в отношении одного Заемщика/ГСК составляет </a:t>
            </a: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не более 70 млн. руб.</a:t>
            </a:r>
            <a:endParaRPr sz="1140" b="0" strike="noStrike" spc="-1">
              <a:latin typeface="XO Oriel"/>
              <a:ea typeface="XO Oriel"/>
              <a:cs typeface="XO Oriel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712800" y="4467960"/>
            <a:ext cx="5305320" cy="64763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0A681"/>
            </a:solidFill>
            <a:prstDash val="solid"/>
          </a:ln>
        </p:spPr>
      </p:sp>
      <p:sp>
        <p:nvSpPr>
          <p:cNvPr id="410" name="Shape 410"/>
          <p:cNvSpPr/>
          <p:nvPr/>
        </p:nvSpPr>
        <p:spPr>
          <a:xfrm>
            <a:off x="767880" y="5255280"/>
            <a:ext cx="4952880" cy="46187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300" b="0" strike="noStrike" spc="-1">
                <a:solidFill>
                  <a:srgbClr val="E74A35"/>
                </a:solidFill>
                <a:latin typeface="Arial Black"/>
                <a:ea typeface="Arial Black"/>
                <a:cs typeface="Arial Black"/>
              </a:rPr>
              <a:t>Размер вознаграждения Центра</a:t>
            </a:r>
            <a:endParaRPr sz="13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от</a:t>
            </a:r>
            <a:r>
              <a:rPr sz="1140" b="0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 </a:t>
            </a: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0,25% до </a:t>
            </a:r>
            <a:r>
              <a:rPr sz="1140" b="1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1</a:t>
            </a:r>
            <a:r>
              <a:rPr sz="1140" b="1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% </a:t>
            </a:r>
            <a:r>
              <a:rPr sz="1140" b="0" strike="noStrike" spc="-1">
                <a:solidFill>
                  <a:srgbClr val="623B2A"/>
                </a:solidFill>
                <a:latin typeface="Arial"/>
                <a:ea typeface="Arial"/>
                <a:cs typeface="Arial"/>
              </a:rPr>
              <a:t>годовых от суммы поручительства</a:t>
            </a:r>
            <a:endParaRPr sz="114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412" name="Picture 412"/>
          <p:cNvPicPr/>
          <p:nvPr/>
        </p:nvPicPr>
        <p:blipFill>
          <a:blip r:embed="rId2" cstate="print"/>
          <a:srcRect l="71580" t="59925" r="8612" b="20996"/>
          <a:stretch/>
        </p:blipFill>
        <p:spPr>
          <a:xfrm>
            <a:off x="2125440" y="6028560"/>
            <a:ext cx="673560" cy="381599"/>
          </a:xfrm>
          <a:prstGeom prst="rect">
            <a:avLst/>
          </a:prstGeom>
          <a:ln w="0">
            <a:noFill/>
          </a:ln>
        </p:spPr>
      </p:pic>
      <p:sp>
        <p:nvSpPr>
          <p:cNvPr id="413" name="Shape 413"/>
          <p:cNvSpPr/>
          <p:nvPr/>
        </p:nvSpPr>
        <p:spPr>
          <a:xfrm>
            <a:off x="2123640" y="5935320"/>
            <a:ext cx="615600" cy="600119"/>
          </a:xfrm>
          <a:prstGeom prst="ellipse">
            <a:avLst/>
          </a:prstGeom>
          <a:noFill/>
          <a:ln w="25400">
            <a:solidFill>
              <a:srgbClr val="E70303"/>
            </a:solidFill>
            <a:prstDash val="solid"/>
          </a:ln>
        </p:spPr>
      </p:sp>
      <p:sp>
        <p:nvSpPr>
          <p:cNvPr id="414" name="Shape 414"/>
          <p:cNvSpPr/>
          <p:nvPr/>
        </p:nvSpPr>
        <p:spPr>
          <a:xfrm>
            <a:off x="2761200" y="6094440"/>
            <a:ext cx="2434320" cy="249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Центр гарантийного обеспечения МСП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391680" y="693360"/>
            <a:ext cx="9056160" cy="36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7511040" y="6433560"/>
            <a:ext cx="2308680" cy="36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bg2">
                    <a:lumMod val="90000"/>
                  </a:schemeClr>
                </a:solidFill>
                <a:latin typeface="XO Oriel"/>
                <a:ea typeface="XO Oriel"/>
                <a:cs typeface="XO Oriel"/>
              </a:rPr>
              <a:t>15</a:t>
            </a:r>
            <a:endParaRPr sz="1200" b="0" strike="noStrike" spc="-1" dirty="0">
              <a:solidFill>
                <a:schemeClr val="bg2">
                  <a:lumMod val="9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  <p:graphicFrame>
        <p:nvGraphicFramePr>
          <p:cNvPr id="448" name="Table 448"/>
          <p:cNvGraphicFramePr/>
          <p:nvPr/>
        </p:nvGraphicFramePr>
        <p:xfrm>
          <a:off x="523800" y="2781000"/>
          <a:ext cx="3865320" cy="1933956"/>
        </p:xfrm>
        <a:graphic>
          <a:graphicData uri="http://schemas.openxmlformats.org/drawingml/2006/table">
            <a:tbl>
              <a:tblPr/>
              <a:tblGrid>
                <a:gridCol w="247320"/>
                <a:gridCol w="3618000"/>
              </a:tblGrid>
              <a:tr h="2178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9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9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доля доходов по льготируемой отрасли ⩾50%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3438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9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9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наличие не менее 100% от среднесписочной численности работников от прошлого года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 не менее 6 чел для малых предприятий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 1 чел для микро предприятий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9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9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размер зар/платы не ниже уровня зар/платы работников малых предприятий по виду деятельности: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 городских округах - 100 %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 муниципальных округах - 60%.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i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*Для определения уровня з/пл в 2025 году используется показатель за 2023 год.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9" name="Shape 449"/>
          <p:cNvSpPr/>
          <p:nvPr/>
        </p:nvSpPr>
        <p:spPr>
          <a:xfrm>
            <a:off x="511560" y="2388600"/>
            <a:ext cx="3861000" cy="257038"/>
          </a:xfrm>
          <a:prstGeom prst="rect">
            <a:avLst/>
          </a:prstGeom>
          <a:noFill/>
          <a:ln w="0">
            <a:solidFill>
              <a:srgbClr val="C00000"/>
            </a:solidFill>
            <a:prstDash val="solid"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100" b="1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ОКВЭД: </a:t>
            </a: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03.2, 10, 11, 13, 14, 16, 17, 20 - 32, 41-43, 55, 56 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1175760" y="1620720"/>
            <a:ext cx="2413440" cy="270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– по объекту </a:t>
            </a:r>
            <a:r>
              <a:rPr sz="12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«доходы»  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1178640" y="1971000"/>
            <a:ext cx="2410559" cy="270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– по объекту </a:t>
            </a:r>
            <a:r>
              <a:rPr sz="12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«доходы–расходы»  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5186880" y="4357800"/>
            <a:ext cx="4306320" cy="240839"/>
          </a:xfrm>
          <a:prstGeom prst="rect">
            <a:avLst/>
          </a:prstGeom>
          <a:noFill/>
          <a:ln w="0">
            <a:solidFill>
              <a:srgbClr val="C00000"/>
            </a:solidFill>
            <a:prstDash val="solid"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90000"/>
              </a:lnSpc>
            </a:pPr>
            <a:r>
              <a:rPr sz="1100" b="1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Получатели: </a:t>
            </a: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все категории социальных предприятий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graphicFrame>
        <p:nvGraphicFramePr>
          <p:cNvPr id="453" name="Table 453"/>
          <p:cNvGraphicFramePr/>
          <p:nvPr/>
        </p:nvGraphicFramePr>
        <p:xfrm>
          <a:off x="5174280" y="4724280"/>
          <a:ext cx="4305240" cy="548760"/>
        </p:xfrm>
        <a:graphic>
          <a:graphicData uri="http://schemas.openxmlformats.org/drawingml/2006/table">
            <a:tbl>
              <a:tblPr/>
              <a:tblGrid>
                <a:gridCol w="228600"/>
                <a:gridCol w="4076640"/>
              </a:tblGrid>
              <a:tr h="2134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7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7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наличие статуса «социального предприятия»</a:t>
                      </a:r>
                      <a:endParaRPr sz="10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7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7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размер среднемесячной заработной платы не ниже величины МРОТ c учетом районного коэффициента</a:t>
                      </a:r>
                      <a:endParaRPr sz="10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4" name="Shape 454"/>
          <p:cNvSpPr/>
          <p:nvPr/>
        </p:nvSpPr>
        <p:spPr>
          <a:xfrm>
            <a:off x="433440" y="333720"/>
            <a:ext cx="9124200" cy="351000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 МСП - </a:t>
            </a:r>
            <a:r>
              <a:rPr sz="1600" b="0" i="1" strike="noStrike" cap="all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действиЕ налоговых льгот на 2025 год* 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416160" y="692640"/>
            <a:ext cx="9056160" cy="36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456" name="Shape 456"/>
          <p:cNvSpPr/>
          <p:nvPr/>
        </p:nvSpPr>
        <p:spPr>
          <a:xfrm>
            <a:off x="1280520" y="836640"/>
            <a:ext cx="2842560" cy="6465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90000"/>
              </a:lnSpc>
            </a:pPr>
            <a:r>
              <a:rPr sz="14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Пониженные налоговые ставки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90000"/>
              </a:lnSpc>
            </a:pPr>
            <a:r>
              <a:rPr sz="14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 упрощенной системе налогообложения (УСН)  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523800" y="836640"/>
            <a:ext cx="650520" cy="650158"/>
          </a:xfrm>
          <a:prstGeom prst="ellipse">
            <a:avLst/>
          </a:prstGeom>
          <a:solidFill>
            <a:srgbClr val="8E5E36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ctr">
              <a:lnSpc>
                <a:spcPct val="100000"/>
              </a:lnSpc>
            </a:pPr>
            <a:r>
              <a:rPr sz="2400" b="0" strike="noStrike" spc="-1">
                <a:solidFill>
                  <a:srgbClr val="FFFFFF"/>
                </a:solidFill>
                <a:latin typeface="Arial"/>
                <a:ea typeface="Arial"/>
                <a:cs typeface="Arial"/>
              </a:rPr>
              <a:t>%</a:t>
            </a:r>
            <a:endParaRPr sz="2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5955840" y="836640"/>
            <a:ext cx="3372840" cy="6465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90000"/>
              </a:lnSpc>
            </a:pPr>
            <a:r>
              <a:rPr sz="14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 налогу на имущество исходя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90000"/>
              </a:lnSpc>
            </a:pPr>
            <a:r>
              <a:rPr sz="14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из кадастровой стоимости объекта налогообложения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5199120" y="836640"/>
            <a:ext cx="650520" cy="650158"/>
          </a:xfrm>
          <a:prstGeom prst="ellipse">
            <a:avLst/>
          </a:prstGeom>
          <a:solidFill>
            <a:srgbClr val="8E5E36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ctr">
              <a:lnSpc>
                <a:spcPct val="100000"/>
              </a:lnSpc>
            </a:pPr>
            <a:r>
              <a:rPr sz="2400" b="0" strike="noStrike" spc="-1">
                <a:solidFill>
                  <a:srgbClr val="FFFFFF"/>
                </a:solidFill>
                <a:latin typeface="Arial"/>
                <a:ea typeface="Arial"/>
                <a:cs typeface="Arial"/>
              </a:rPr>
              <a:t>%</a:t>
            </a:r>
            <a:endParaRPr sz="2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569520" y="1472760"/>
            <a:ext cx="705240" cy="498240"/>
          </a:xfrm>
          <a:prstGeom prst="rect">
            <a:avLst/>
          </a:prstGeom>
          <a:noFill/>
          <a:ln w="0">
            <a:noFill/>
          </a:ln>
        </p:spPr>
        <p:txBody>
          <a:bodyPr lIns="90000" tIns="36000" rIns="90000" bIns="36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28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4</a:t>
            </a:r>
            <a:r>
              <a:rPr sz="20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%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438480" y="1825560"/>
            <a:ext cx="836640" cy="498238"/>
          </a:xfrm>
          <a:prstGeom prst="rect">
            <a:avLst/>
          </a:prstGeom>
          <a:noFill/>
          <a:ln w="0">
            <a:noFill/>
          </a:ln>
        </p:spPr>
        <p:txBody>
          <a:bodyPr lIns="90000" tIns="36000" rIns="90000" bIns="36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28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10</a:t>
            </a:r>
            <a:r>
              <a:rPr sz="20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%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992520" y="5157360"/>
            <a:ext cx="2413440" cy="2707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– по объекту </a:t>
            </a:r>
            <a:r>
              <a:rPr sz="12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«доходы»  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995040" y="5507640"/>
            <a:ext cx="2410559" cy="2707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– по объекту </a:t>
            </a:r>
            <a:r>
              <a:rPr sz="12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«доходы–расходы»  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386280" y="5009400"/>
            <a:ext cx="705240" cy="498959"/>
          </a:xfrm>
          <a:prstGeom prst="rect">
            <a:avLst/>
          </a:prstGeom>
          <a:noFill/>
          <a:ln w="0">
            <a:noFill/>
          </a:ln>
        </p:spPr>
        <p:txBody>
          <a:bodyPr lIns="90000" tIns="36000" rIns="90000" bIns="36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28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1</a:t>
            </a:r>
            <a:r>
              <a:rPr sz="20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%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328320" y="5362200"/>
            <a:ext cx="836640" cy="498240"/>
          </a:xfrm>
          <a:prstGeom prst="rect">
            <a:avLst/>
          </a:prstGeom>
          <a:noFill/>
          <a:ln w="0">
            <a:noFill/>
          </a:ln>
        </p:spPr>
        <p:txBody>
          <a:bodyPr lIns="90000" tIns="36000" rIns="90000" bIns="36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28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5</a:t>
            </a:r>
            <a:r>
              <a:rPr sz="20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%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5168880" y="2297160"/>
            <a:ext cx="4303800" cy="425158"/>
          </a:xfrm>
          <a:prstGeom prst="rect">
            <a:avLst/>
          </a:prstGeom>
          <a:noFill/>
          <a:ln w="0">
            <a:solidFill>
              <a:srgbClr val="C00000"/>
            </a:solidFill>
            <a:prstDash val="solid"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100" b="1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Получатели: </a:t>
            </a: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организации, применяющие УСН кроме объектов, которые реализуют алкоголь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5886360" y="1595520"/>
            <a:ext cx="3599279" cy="270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80000"/>
              </a:lnSpc>
            </a:pPr>
            <a:r>
              <a:rPr sz="11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суммы</a:t>
            </a: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в отношении объектов недвижимости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80000"/>
              </a:lnSpc>
            </a:pP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 территории ГО и админ. центров МО (МР)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5889240" y="1945440"/>
            <a:ext cx="3596399" cy="270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80000"/>
              </a:lnSpc>
            </a:pPr>
            <a:r>
              <a:rPr sz="11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суммы</a:t>
            </a: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в отношении объектов недвижимости на территории МО (МР), за искл. админ. центров МО (МР)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4941000" y="1472760"/>
            <a:ext cx="986399" cy="498958"/>
          </a:xfrm>
          <a:prstGeom prst="rect">
            <a:avLst/>
          </a:prstGeom>
          <a:noFill/>
          <a:ln w="0">
            <a:noFill/>
          </a:ln>
        </p:spPr>
        <p:txBody>
          <a:bodyPr lIns="90000" tIns="36000" rIns="90000" bIns="36000">
            <a:spAutoFit/>
          </a:bodyPr>
          <a:lstStyle/>
          <a:p>
            <a:pPr marL="0" indent="0" algn="r">
              <a:lnSpc>
                <a:spcPct val="100000"/>
              </a:lnSpc>
            </a:pPr>
            <a:r>
              <a:rPr sz="28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75</a:t>
            </a:r>
            <a:r>
              <a:rPr sz="20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%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5090760" y="1825560"/>
            <a:ext cx="836640" cy="498238"/>
          </a:xfrm>
          <a:prstGeom prst="rect">
            <a:avLst/>
          </a:prstGeom>
          <a:noFill/>
          <a:ln w="0">
            <a:noFill/>
          </a:ln>
        </p:spPr>
        <p:txBody>
          <a:bodyPr lIns="90000" tIns="36000" rIns="90000" bIns="36000">
            <a:spAutoFit/>
          </a:bodyPr>
          <a:lstStyle/>
          <a:p>
            <a:pPr marL="0" indent="0" algn="r">
              <a:lnSpc>
                <a:spcPct val="100000"/>
              </a:lnSpc>
            </a:pPr>
            <a:r>
              <a:rPr sz="28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20</a:t>
            </a:r>
            <a:r>
              <a:rPr sz="20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%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5891760" y="3643919"/>
            <a:ext cx="2413440" cy="2707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– по объекту </a:t>
            </a:r>
            <a:r>
              <a:rPr sz="12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«доходы»  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5894640" y="3994200"/>
            <a:ext cx="2410560" cy="2707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2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– по объекту </a:t>
            </a:r>
            <a:r>
              <a:rPr sz="12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«доходы–расходы»  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5285520" y="3495959"/>
            <a:ext cx="705239" cy="498240"/>
          </a:xfrm>
          <a:prstGeom prst="rect">
            <a:avLst/>
          </a:prstGeom>
          <a:noFill/>
          <a:ln w="0">
            <a:noFill/>
          </a:ln>
        </p:spPr>
        <p:txBody>
          <a:bodyPr lIns="90000" tIns="36000" rIns="90000" bIns="36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28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2</a:t>
            </a:r>
            <a:r>
              <a:rPr sz="20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%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5227560" y="3848400"/>
            <a:ext cx="836640" cy="498240"/>
          </a:xfrm>
          <a:prstGeom prst="rect">
            <a:avLst/>
          </a:prstGeom>
          <a:noFill/>
          <a:ln w="0">
            <a:noFill/>
          </a:ln>
        </p:spPr>
        <p:txBody>
          <a:bodyPr lIns="90000" tIns="36000" rIns="90000" bIns="36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28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5</a:t>
            </a:r>
            <a:r>
              <a:rPr sz="2000" b="1" strike="noStrike" spc="-1">
                <a:solidFill>
                  <a:srgbClr val="8E5E36"/>
                </a:solidFill>
                <a:latin typeface="Calibri"/>
                <a:ea typeface="Calibri"/>
                <a:cs typeface="Calibri"/>
              </a:rPr>
              <a:t>%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5961240" y="2853000"/>
            <a:ext cx="3800880" cy="6465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90000"/>
              </a:lnSpc>
            </a:pPr>
            <a:r>
              <a:rPr sz="14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Пониженные налоговые ставки по упрощенной системе налогообложения (УСН)  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5204520" y="2853000"/>
            <a:ext cx="650520" cy="650160"/>
          </a:xfrm>
          <a:prstGeom prst="ellipse">
            <a:avLst/>
          </a:prstGeom>
          <a:solidFill>
            <a:srgbClr val="8E5E36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ctr">
              <a:lnSpc>
                <a:spcPct val="100000"/>
              </a:lnSpc>
            </a:pPr>
            <a:r>
              <a:rPr sz="2400" b="0" strike="noStrike" spc="-1">
                <a:solidFill>
                  <a:srgbClr val="FFFFFF"/>
                </a:solidFill>
                <a:latin typeface="Arial"/>
                <a:ea typeface="Arial"/>
                <a:cs typeface="Arial"/>
              </a:rPr>
              <a:t>%</a:t>
            </a:r>
            <a:endParaRPr sz="2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7185239" y="116640"/>
            <a:ext cx="2590920" cy="24264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Закон от 29 ноября 2024 года № 5761-ОЗ</a:t>
            </a:r>
            <a:endParaRPr sz="1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0" y="0"/>
            <a:ext cx="5600880" cy="240840"/>
          </a:xfrm>
          <a:prstGeom prst="rect">
            <a:avLst/>
          </a:prstGeom>
          <a:noFill/>
          <a:ln w="0">
            <a:solidFill>
              <a:srgbClr val="C00000"/>
            </a:solidFill>
            <a:prstDash val="solid"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90000"/>
              </a:lnSpc>
            </a:pPr>
            <a:r>
              <a:rPr sz="1100" b="1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*ВАЖНО! Отсутствие недоимки по налогам, отсутствие процедуры банкротства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272520" y="4797000"/>
            <a:ext cx="3717000" cy="257759"/>
          </a:xfrm>
          <a:prstGeom prst="rect">
            <a:avLst/>
          </a:prstGeom>
          <a:noFill/>
          <a:ln w="0">
            <a:solidFill>
              <a:srgbClr val="C00000"/>
            </a:solidFill>
            <a:prstDash val="solid"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100" b="1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Для предприятий IT отрасли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graphicFrame>
        <p:nvGraphicFramePr>
          <p:cNvPr id="480" name="Table 480"/>
          <p:cNvGraphicFramePr/>
          <p:nvPr/>
        </p:nvGraphicFramePr>
        <p:xfrm>
          <a:off x="200520" y="5805360"/>
          <a:ext cx="4536000" cy="845820"/>
        </p:xfrm>
        <a:graphic>
          <a:graphicData uri="http://schemas.openxmlformats.org/drawingml/2006/table">
            <a:tbl>
              <a:tblPr/>
              <a:tblGrid>
                <a:gridCol w="230400"/>
                <a:gridCol w="4305600"/>
              </a:tblGrid>
              <a:tr h="3600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9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9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размер заработной платы не ниже уровня заработной платы работников малых предприятий по соответствующему виду деятельности: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 городских округах – 100 %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 муниципальных округах – 60%.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1" name="Shape 481"/>
          <p:cNvSpPr/>
          <p:nvPr/>
        </p:nvSpPr>
        <p:spPr>
          <a:xfrm>
            <a:off x="4952880" y="5517360"/>
            <a:ext cx="4752000" cy="79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90000"/>
              </a:lnSpc>
            </a:pPr>
            <a:r>
              <a:rPr sz="1400" b="1" strike="noStrike" spc="-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Налоговые каникулы 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90000"/>
              </a:lnSpc>
            </a:pPr>
            <a:r>
              <a:rPr sz="14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 1 января 2025 года </a:t>
            </a:r>
            <a:r>
              <a:rPr sz="14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для впервые зарегистрированных ИП в производственной , социальной, научной, сфере бытовых услуг и гостиничном бизнесе 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>
            <a:off x="7511040" y="6433560"/>
            <a:ext cx="23101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bg2">
                    <a:lumMod val="90000"/>
                  </a:schemeClr>
                </a:solidFill>
                <a:latin typeface="XO Oriel"/>
                <a:ea typeface="XO Oriel"/>
                <a:cs typeface="XO Oriel"/>
              </a:rPr>
              <a:t>16</a:t>
            </a:r>
            <a:endParaRPr sz="1200" b="0" strike="noStrike" spc="-1" dirty="0">
              <a:solidFill>
                <a:schemeClr val="bg2">
                  <a:lumMod val="9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433440" y="347760"/>
            <a:ext cx="8118720" cy="323280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1001"/>
              </a:spcBef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НАВИГАТОР МЕР ПОДДЕРЖКИ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433080" y="836640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510" name="Picture 510"/>
          <p:cNvPicPr/>
          <p:nvPr/>
        </p:nvPicPr>
        <p:blipFill>
          <a:blip r:embed="rId2" cstate="print"/>
          <a:stretch/>
        </p:blipFill>
        <p:spPr>
          <a:xfrm>
            <a:off x="776160" y="1037520"/>
            <a:ext cx="4268160" cy="2488319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512"/>
          <p:cNvPicPr/>
          <p:nvPr/>
        </p:nvPicPr>
        <p:blipFill>
          <a:blip r:embed="rId3" cstate="print"/>
          <a:stretch/>
        </p:blipFill>
        <p:spPr>
          <a:xfrm>
            <a:off x="787680" y="3703320"/>
            <a:ext cx="4247280" cy="2591280"/>
          </a:xfrm>
          <a:prstGeom prst="rect">
            <a:avLst/>
          </a:prstGeom>
          <a:ln w="0">
            <a:noFill/>
          </a:ln>
        </p:spPr>
      </p:pic>
      <p:sp>
        <p:nvSpPr>
          <p:cNvPr id="513" name="Shape 513"/>
          <p:cNvSpPr/>
          <p:nvPr/>
        </p:nvSpPr>
        <p:spPr>
          <a:xfrm>
            <a:off x="5947920" y="4168800"/>
            <a:ext cx="3488400" cy="45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Перечень мер поддержки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актуализируется на постоянной основе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515" name="Picture 515"/>
          <p:cNvPicPr/>
          <p:nvPr/>
        </p:nvPicPr>
        <p:blipFill>
          <a:blip r:embed="rId4" cstate="print"/>
          <a:stretch/>
        </p:blipFill>
        <p:spPr>
          <a:xfrm>
            <a:off x="5490720" y="4141080"/>
            <a:ext cx="489239" cy="489239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517"/>
          <p:cNvPicPr/>
          <p:nvPr/>
        </p:nvPicPr>
        <p:blipFill>
          <a:blip r:embed="rId5" cstate="print"/>
          <a:stretch/>
        </p:blipFill>
        <p:spPr>
          <a:xfrm>
            <a:off x="5482080" y="4884120"/>
            <a:ext cx="1413719" cy="1413719"/>
          </a:xfrm>
          <a:prstGeom prst="rect">
            <a:avLst/>
          </a:prstGeom>
          <a:ln w="0">
            <a:noFill/>
          </a:ln>
        </p:spPr>
      </p:pic>
      <p:sp>
        <p:nvSpPr>
          <p:cNvPr id="518" name="Shape 518"/>
          <p:cNvSpPr/>
          <p:nvPr/>
        </p:nvSpPr>
        <p:spPr>
          <a:xfrm>
            <a:off x="5456880" y="1303920"/>
            <a:ext cx="3989520" cy="19781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indent="0" algn="just">
              <a:lnSpc>
                <a:spcPct val="9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Навигатор мер поддержки – сервис для предпринимателей Вологодской области по подбору региональных мер поддержки вашего бизнеса.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90000"/>
              </a:lnSpc>
            </a:pP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just">
              <a:lnSpc>
                <a:spcPct val="9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Сервис позволяет быстро и удобно подобрать доступные меры поддержки: субсидии и гранты, льготные займы, предоставление поручительств, налоговые льготы, услуги для развития вашего бизнеса.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7093800" y="5468760"/>
            <a:ext cx="203758" cy="203760"/>
          </a:xfrm>
          <a:prstGeom prst="ellipse">
            <a:avLst/>
          </a:prstGeom>
          <a:noFill/>
          <a:ln w="9525">
            <a:solidFill>
              <a:srgbClr val="808080"/>
            </a:solidFill>
            <a:prstDash val="solid"/>
          </a:ln>
        </p:spPr>
        <p:txBody>
          <a:bodyPr lIns="90000" tIns="45000" rIns="90000" bIns="45000" anchor="ctr">
            <a:noAutofit/>
          </a:bodyPr>
          <a:lstStyle/>
          <a:p>
            <a:pPr marL="0" indent="0" algn="ctr">
              <a:lnSpc>
                <a:spcPct val="100000"/>
              </a:lnSpc>
            </a:pPr>
            <a:r>
              <a:rPr sz="1100" b="0" strike="noStrike" spc="-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→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7331040" y="5366880"/>
            <a:ext cx="1623600" cy="3866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u="sng" strike="noStrike" spc="-1">
                <a:solidFill>
                  <a:srgbClr val="0000FF"/>
                </a:solidFill>
                <a:latin typeface="Bahnschrift"/>
                <a:ea typeface="Bahnschrift"/>
                <a:cs typeface="Bahnschrift"/>
                <a:hlinkClick r:id="rId6"/>
              </a:rPr>
              <a:t>Перейти на сайт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/>
        </p:nvSpPr>
        <p:spPr>
          <a:xfrm>
            <a:off x="0" y="0"/>
            <a:ext cx="9902880" cy="5586120"/>
          </a:xfrm>
          <a:prstGeom prst="rect">
            <a:avLst/>
          </a:prstGeom>
          <a:solidFill>
            <a:srgbClr val="5E5E5E"/>
          </a:solidFill>
          <a:ln w="0">
            <a:noFill/>
          </a:ln>
        </p:spPr>
      </p:sp>
      <p:sp>
        <p:nvSpPr>
          <p:cNvPr id="523" name="Shape 523"/>
          <p:cNvSpPr/>
          <p:nvPr/>
        </p:nvSpPr>
        <p:spPr>
          <a:xfrm>
            <a:off x="1793880" y="5967720"/>
            <a:ext cx="2956320" cy="5097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lnSpcReduction="10000"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Министерство экономического развития Вологодской области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525" name="Picture 525"/>
          <p:cNvPicPr/>
          <p:nvPr/>
        </p:nvPicPr>
        <p:blipFill>
          <a:blip r:embed="rId2" cstate="print"/>
          <a:stretch/>
        </p:blipFill>
        <p:spPr>
          <a:xfrm>
            <a:off x="816839" y="2085480"/>
            <a:ext cx="1143720" cy="1306440"/>
          </a:xfrm>
          <a:prstGeom prst="rect">
            <a:avLst/>
          </a:prstGeom>
          <a:ln w="0">
            <a:noFill/>
          </a:ln>
        </p:spPr>
      </p:pic>
      <p:pic>
        <p:nvPicPr>
          <p:cNvPr id="527" name="Picture 527"/>
          <p:cNvPicPr/>
          <p:nvPr/>
        </p:nvPicPr>
        <p:blipFill>
          <a:blip r:embed="rId3" cstate="print"/>
          <a:stretch/>
        </p:blipFill>
        <p:spPr>
          <a:xfrm>
            <a:off x="709200" y="612720"/>
            <a:ext cx="1182600" cy="117648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529"/>
          <p:cNvPicPr/>
          <p:nvPr/>
        </p:nvPicPr>
        <p:blipFill>
          <a:blip r:embed="rId4" cstate="print"/>
          <a:stretch/>
        </p:blipFill>
        <p:spPr>
          <a:xfrm>
            <a:off x="2474280" y="612720"/>
            <a:ext cx="1168560" cy="11833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531"/>
          <p:cNvPicPr/>
          <p:nvPr/>
        </p:nvPicPr>
        <p:blipFill>
          <a:blip r:embed="rId5" cstate="print"/>
          <a:stretch/>
        </p:blipFill>
        <p:spPr>
          <a:xfrm>
            <a:off x="6639120" y="1988640"/>
            <a:ext cx="3263760" cy="337752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533"/>
          <p:cNvPicPr/>
          <p:nvPr/>
        </p:nvPicPr>
        <p:blipFill>
          <a:blip r:embed="rId6" cstate="print"/>
          <a:stretch/>
        </p:blipFill>
        <p:spPr>
          <a:xfrm flipH="1">
            <a:off x="5806080" y="836640"/>
            <a:ext cx="4100040" cy="4100040"/>
          </a:xfrm>
          <a:prstGeom prst="rect">
            <a:avLst/>
          </a:prstGeom>
          <a:ln w="0">
            <a:noFill/>
          </a:ln>
        </p:spPr>
      </p:pic>
      <p:sp>
        <p:nvSpPr>
          <p:cNvPr id="534" name="Shape 534"/>
          <p:cNvSpPr/>
          <p:nvPr/>
        </p:nvSpPr>
        <p:spPr>
          <a:xfrm>
            <a:off x="272480" y="4581128"/>
            <a:ext cx="4392488" cy="521765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800" b="1" spc="-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СПАСИБО ЗА ВНИМАНИЕ!</a:t>
            </a:r>
            <a:endParaRPr sz="2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486000" y="460080"/>
            <a:ext cx="8707680" cy="3371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ПРОМЫШЛЕННОСТЬ / ИНВЕСТИЦИИ / МАЛЫЙ БИЗНЕС  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7804800" y="6167160"/>
            <a:ext cx="201958" cy="201960"/>
          </a:xfrm>
          <a:prstGeom prst="ellipse">
            <a:avLst/>
          </a:prstGeom>
          <a:noFill/>
          <a:ln w="9525">
            <a:solidFill>
              <a:srgbClr val="808080"/>
            </a:solidFill>
            <a:prstDash val="solid"/>
          </a:ln>
        </p:spPr>
        <p:txBody>
          <a:bodyPr lIns="90000" tIns="45000" rIns="90000" bIns="45000" anchor="ctr">
            <a:noAutofit/>
          </a:bodyPr>
          <a:lstStyle/>
          <a:p>
            <a:pPr marL="0" indent="0" algn="ctr">
              <a:lnSpc>
                <a:spcPct val="100000"/>
              </a:lnSpc>
            </a:pPr>
            <a:r>
              <a:rPr sz="1100" b="0" strike="noStrike" spc="-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→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8042040" y="6065280"/>
            <a:ext cx="1447200" cy="384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2500"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economy.gov35.ru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2120" y="1631159"/>
            <a:ext cx="1779840" cy="59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Министерство экономического развития Вологодской области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770840" y="1505880"/>
            <a:ext cx="3088079" cy="72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Предоставляет субсидии на развитие промышленности, науки и инвестиций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5042520" y="1536480"/>
            <a:ext cx="770759" cy="770760"/>
          </a:xfrm>
          <a:prstGeom prst="ellipse">
            <a:avLst/>
          </a:prstGeom>
          <a:noFill/>
          <a:ln w="25400">
            <a:solidFill>
              <a:srgbClr val="B5843D"/>
            </a:solidFill>
            <a:prstDash val="solid"/>
          </a:ln>
        </p:spPr>
      </p:sp>
      <p:sp>
        <p:nvSpPr>
          <p:cNvPr id="80" name="Shape 80"/>
          <p:cNvSpPr/>
          <p:nvPr/>
        </p:nvSpPr>
        <p:spPr>
          <a:xfrm>
            <a:off x="607320" y="4476960"/>
            <a:ext cx="770760" cy="770759"/>
          </a:xfrm>
          <a:prstGeom prst="ellipse">
            <a:avLst/>
          </a:prstGeom>
          <a:noFill/>
          <a:ln w="25400">
            <a:solidFill>
              <a:srgbClr val="1F497D"/>
            </a:solidFill>
            <a:prstDash val="solid"/>
          </a:ln>
        </p:spPr>
      </p:sp>
      <p:pic>
        <p:nvPicPr>
          <p:cNvPr id="82" name="Picture 82"/>
          <p:cNvPicPr/>
          <p:nvPr/>
        </p:nvPicPr>
        <p:blipFill>
          <a:blip r:embed="rId2" cstate="print"/>
          <a:srcRect l="71633" t="24925" r="8612" b="58356"/>
          <a:stretch/>
        </p:blipFill>
        <p:spPr>
          <a:xfrm>
            <a:off x="5110560" y="1673640"/>
            <a:ext cx="629999" cy="384480"/>
          </a:xfrm>
          <a:prstGeom prst="rect">
            <a:avLst/>
          </a:prstGeom>
          <a:ln w="0">
            <a:noFill/>
          </a:ln>
        </p:spPr>
      </p:pic>
      <p:sp>
        <p:nvSpPr>
          <p:cNvPr id="83" name="Shape 83"/>
          <p:cNvSpPr/>
          <p:nvPr/>
        </p:nvSpPr>
        <p:spPr>
          <a:xfrm>
            <a:off x="4644000" y="2315520"/>
            <a:ext cx="1589399" cy="4244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Центр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ctr">
              <a:lnSpc>
                <a:spcPct val="100000"/>
              </a:lnSpc>
            </a:pP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«Мой бизнес»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6229080" y="1428120"/>
            <a:ext cx="3034440" cy="95265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«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Единое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окно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»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для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физических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лиц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«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самозанятых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»,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планирующих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начать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работу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ИП и ЮЛ с выручкой до 2 </a:t>
            </a:r>
            <a:r>
              <a:rPr lang="ru-RU" sz="1400" b="0" strike="noStrike" spc="-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млрд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рублей</a:t>
            </a:r>
            <a:endParaRPr sz="14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92880" y="5177880"/>
            <a:ext cx="1724760" cy="5918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Региональный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ctr">
              <a:lnSpc>
                <a:spcPct val="100000"/>
              </a:lnSpc>
            </a:pP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Фонд развития  промышленности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810080" y="4593960"/>
            <a:ext cx="3100680" cy="73721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Предоставляет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льготные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займы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ИП и ЮЛ</a:t>
            </a:r>
            <a:r>
              <a:rPr sz="1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400" b="0" strike="noStrike" spc="-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реализует</a:t>
            </a:r>
            <a:r>
              <a:rPr sz="1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федеральный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проект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«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Производительность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труда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»</a:t>
            </a:r>
            <a:endParaRPr sz="14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88" name="Picture 88"/>
          <p:cNvPicPr/>
          <p:nvPr/>
        </p:nvPicPr>
        <p:blipFill>
          <a:blip r:embed="rId3" cstate="print"/>
          <a:srcRect b="41358"/>
          <a:stretch/>
        </p:blipFill>
        <p:spPr>
          <a:xfrm>
            <a:off x="631800" y="4606200"/>
            <a:ext cx="741600" cy="448559"/>
          </a:xfrm>
          <a:prstGeom prst="rect">
            <a:avLst/>
          </a:prstGeom>
          <a:ln w="0">
            <a:noFill/>
          </a:ln>
        </p:spPr>
      </p:pic>
      <p:pic>
        <p:nvPicPr>
          <p:cNvPr id="90" name="Picture 90"/>
          <p:cNvPicPr/>
          <p:nvPr/>
        </p:nvPicPr>
        <p:blipFill>
          <a:blip r:embed="rId4" cstate="print"/>
          <a:stretch/>
        </p:blipFill>
        <p:spPr>
          <a:xfrm>
            <a:off x="732240" y="3206160"/>
            <a:ext cx="367199" cy="388080"/>
          </a:xfrm>
          <a:prstGeom prst="rect">
            <a:avLst/>
          </a:prstGeom>
          <a:ln w="0">
            <a:noFill/>
          </a:ln>
        </p:spPr>
      </p:pic>
      <p:sp>
        <p:nvSpPr>
          <p:cNvPr id="91" name="Shape 91"/>
          <p:cNvSpPr/>
          <p:nvPr/>
        </p:nvSpPr>
        <p:spPr>
          <a:xfrm>
            <a:off x="543240" y="3038040"/>
            <a:ext cx="770760" cy="770760"/>
          </a:xfrm>
          <a:prstGeom prst="ellipse">
            <a:avLst/>
          </a:prstGeom>
          <a:noFill/>
          <a:ln w="25400">
            <a:solidFill>
              <a:srgbClr val="AA2269"/>
            </a:solidFill>
            <a:prstDash val="solid"/>
          </a:ln>
        </p:spPr>
      </p:sp>
      <p:sp>
        <p:nvSpPr>
          <p:cNvPr id="92" name="Shape 92"/>
          <p:cNvSpPr/>
          <p:nvPr/>
        </p:nvSpPr>
        <p:spPr>
          <a:xfrm>
            <a:off x="15120" y="3759479"/>
            <a:ext cx="1923839" cy="4244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Корпорация развития Вологодской области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731960" y="3033360"/>
            <a:ext cx="2968560" cy="9421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«Единое окно» для инвесторов, привлекает инвестиции, сопровождает инвестиционные проекты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7511040" y="6433560"/>
            <a:ext cx="2307960" cy="3614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bg2">
                    <a:lumMod val="90000"/>
                  </a:schemeClr>
                </a:solidFill>
                <a:latin typeface="XO Oriel"/>
                <a:ea typeface="XO Oriel"/>
                <a:cs typeface="XO Oriel"/>
              </a:rPr>
              <a:t>2</a:t>
            </a:r>
            <a:endParaRPr sz="1200" b="0" strike="noStrike" spc="-1" dirty="0">
              <a:solidFill>
                <a:schemeClr val="bg2">
                  <a:lumMod val="9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397440" y="394920"/>
            <a:ext cx="3943079" cy="350640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Структура экономического блока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97080" y="937080"/>
            <a:ext cx="830520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7" name="Shape 97"/>
          <p:cNvSpPr/>
          <p:nvPr/>
        </p:nvSpPr>
        <p:spPr>
          <a:xfrm>
            <a:off x="5399280" y="318240"/>
            <a:ext cx="3943079" cy="50291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r">
              <a:lnSpc>
                <a:spcPct val="100000"/>
              </a:lnSpc>
            </a:pPr>
            <a:r>
              <a:rPr sz="2800" b="0" strike="noStrike" cap="all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(8172) </a:t>
            </a:r>
            <a:r>
              <a:rPr sz="2800" b="1" strike="noStrike" cap="all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500–112</a:t>
            </a:r>
            <a:endParaRPr sz="2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985640" y="257760"/>
            <a:ext cx="2124360" cy="62495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Горячая линия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800" b="0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для бизнеса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100" name="Picture 100"/>
          <p:cNvPicPr/>
          <p:nvPr/>
        </p:nvPicPr>
        <p:blipFill>
          <a:blip r:embed="rId5" cstate="print"/>
          <a:stretch/>
        </p:blipFill>
        <p:spPr>
          <a:xfrm>
            <a:off x="6537239" y="362160"/>
            <a:ext cx="325439" cy="411839"/>
          </a:xfrm>
          <a:prstGeom prst="rect">
            <a:avLst/>
          </a:prstGeom>
          <a:ln w="0">
            <a:noFill/>
          </a:ln>
        </p:spPr>
      </p:pic>
      <p:sp>
        <p:nvSpPr>
          <p:cNvPr id="101" name="Shape 101"/>
          <p:cNvSpPr/>
          <p:nvPr/>
        </p:nvSpPr>
        <p:spPr>
          <a:xfrm>
            <a:off x="5052600" y="2916360"/>
            <a:ext cx="770759" cy="770759"/>
          </a:xfrm>
          <a:prstGeom prst="ellipse">
            <a:avLst/>
          </a:prstGeom>
          <a:noFill/>
          <a:ln w="25400">
            <a:solidFill>
              <a:srgbClr val="0F8D81"/>
            </a:solidFill>
            <a:prstDash val="solid"/>
          </a:ln>
        </p:spPr>
      </p:sp>
      <p:pic>
        <p:nvPicPr>
          <p:cNvPr id="103" name="Picture 103"/>
          <p:cNvPicPr/>
          <p:nvPr/>
        </p:nvPicPr>
        <p:blipFill>
          <a:blip r:embed="rId2" cstate="print"/>
          <a:srcRect l="71633" t="41071" r="8612" b="40635"/>
          <a:stretch/>
        </p:blipFill>
        <p:spPr>
          <a:xfrm>
            <a:off x="5142600" y="3129480"/>
            <a:ext cx="662759" cy="400679"/>
          </a:xfrm>
          <a:prstGeom prst="rect">
            <a:avLst/>
          </a:prstGeom>
          <a:ln w="0">
            <a:noFill/>
          </a:ln>
        </p:spPr>
      </p:pic>
      <p:sp>
        <p:nvSpPr>
          <p:cNvPr id="104" name="Shape 104"/>
          <p:cNvSpPr/>
          <p:nvPr/>
        </p:nvSpPr>
        <p:spPr>
          <a:xfrm>
            <a:off x="4788000" y="3695760"/>
            <a:ext cx="1519560" cy="4244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Фонд ресурсной поддержки МСП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266160" y="2925000"/>
            <a:ext cx="2902319" cy="95265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Предоставляет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микрозаймы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для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«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самозанятых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»,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планирующих</a:t>
            </a:r>
            <a:endParaRPr sz="14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начать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работу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ИП и ЮЛ</a:t>
            </a:r>
            <a:endParaRPr sz="14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действующего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бизнеса</a:t>
            </a:r>
            <a:endParaRPr sz="14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107" name="Picture 107"/>
          <p:cNvPicPr/>
          <p:nvPr/>
        </p:nvPicPr>
        <p:blipFill>
          <a:blip r:embed="rId2" cstate="print"/>
          <a:srcRect l="71633" t="59956" r="8612" b="20996"/>
          <a:stretch/>
        </p:blipFill>
        <p:spPr>
          <a:xfrm>
            <a:off x="5144400" y="4582800"/>
            <a:ext cx="819720" cy="492840"/>
          </a:xfrm>
          <a:prstGeom prst="rect">
            <a:avLst/>
          </a:prstGeom>
          <a:ln w="0">
            <a:noFill/>
          </a:ln>
        </p:spPr>
      </p:pic>
      <p:sp>
        <p:nvSpPr>
          <p:cNvPr id="108" name="Shape 108"/>
          <p:cNvSpPr/>
          <p:nvPr/>
        </p:nvSpPr>
        <p:spPr>
          <a:xfrm>
            <a:off x="5131080" y="4422960"/>
            <a:ext cx="770759" cy="770759"/>
          </a:xfrm>
          <a:prstGeom prst="ellipse">
            <a:avLst/>
          </a:prstGeom>
          <a:noFill/>
          <a:ln w="25400">
            <a:solidFill>
              <a:srgbClr val="E70303"/>
            </a:solidFill>
            <a:prstDash val="solid"/>
          </a:ln>
        </p:spPr>
      </p:sp>
      <p:sp>
        <p:nvSpPr>
          <p:cNvPr id="109" name="Shape 109"/>
          <p:cNvSpPr/>
          <p:nvPr/>
        </p:nvSpPr>
        <p:spPr>
          <a:xfrm>
            <a:off x="4736160" y="5205240"/>
            <a:ext cx="1580400" cy="4244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11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Центр гарантийного обеспечения МСП</a:t>
            </a:r>
            <a:endParaRPr sz="11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6293880" y="4556880"/>
            <a:ext cx="2863798" cy="95265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Предоставляет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поручительства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для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«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самозанятых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»,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планирующих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начать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работу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ИП и ЮЛ</a:t>
            </a:r>
            <a:r>
              <a:rPr sz="1400" b="0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действующего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бизнеса</a:t>
            </a:r>
            <a:endParaRPr sz="14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3"/>
          <p:cNvPicPr/>
          <p:nvPr/>
        </p:nvPicPr>
        <p:blipFill>
          <a:blip r:embed="rId2" cstate="print"/>
          <a:srcRect t="40862" b="31058"/>
          <a:stretch/>
        </p:blipFill>
        <p:spPr>
          <a:xfrm>
            <a:off x="433440" y="1119240"/>
            <a:ext cx="9054360" cy="1573199"/>
          </a:xfrm>
          <a:prstGeom prst="rect">
            <a:avLst/>
          </a:prstGeom>
          <a:ln w="0">
            <a:noFill/>
          </a:ln>
        </p:spPr>
      </p:pic>
      <p:sp>
        <p:nvSpPr>
          <p:cNvPr id="114" name="Shape 114"/>
          <p:cNvSpPr/>
          <p:nvPr/>
        </p:nvSpPr>
        <p:spPr>
          <a:xfrm>
            <a:off x="433440" y="1340640"/>
            <a:ext cx="3365279" cy="1149840"/>
          </a:xfrm>
          <a:prstGeom prst="rect">
            <a:avLst/>
          </a:prstGeom>
          <a:solidFill>
            <a:srgbClr val="4F81BD">
              <a:alpha val="60000"/>
            </a:srgbClr>
          </a:solidFill>
          <a:ln w="0">
            <a:noFill/>
          </a:ln>
        </p:spPr>
      </p:sp>
      <p:sp>
        <p:nvSpPr>
          <p:cNvPr id="115" name="Shape 115"/>
          <p:cNvSpPr/>
          <p:nvPr/>
        </p:nvSpPr>
        <p:spPr>
          <a:xfrm>
            <a:off x="433440" y="333720"/>
            <a:ext cx="3797279" cy="35063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33080" y="836640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7" name="Shape 117"/>
          <p:cNvSpPr/>
          <p:nvPr/>
        </p:nvSpPr>
        <p:spPr>
          <a:xfrm>
            <a:off x="7511040" y="6433560"/>
            <a:ext cx="230940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bg2">
                    <a:lumMod val="90000"/>
                  </a:schemeClr>
                </a:solidFill>
                <a:latin typeface="XO Oriel"/>
                <a:ea typeface="XO Oriel"/>
                <a:cs typeface="XO Oriel"/>
              </a:rPr>
              <a:t>3</a:t>
            </a:r>
            <a:endParaRPr sz="1200" b="0" strike="noStrike" spc="-1" dirty="0">
              <a:solidFill>
                <a:schemeClr val="bg2">
                  <a:lumMod val="9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504720" y="3212280"/>
            <a:ext cx="651600" cy="651239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4F81BD"/>
            </a:solidFill>
            <a:prstDash val="solid"/>
          </a:ln>
        </p:spPr>
      </p:sp>
      <p:sp>
        <p:nvSpPr>
          <p:cNvPr id="119" name="Shape 119"/>
          <p:cNvSpPr/>
          <p:nvPr/>
        </p:nvSpPr>
        <p:spPr>
          <a:xfrm>
            <a:off x="488504" y="4077072"/>
            <a:ext cx="651600" cy="65124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4F81BD"/>
            </a:solidFill>
            <a:prstDash val="solid"/>
          </a:ln>
        </p:spPr>
      </p:sp>
      <p:sp>
        <p:nvSpPr>
          <p:cNvPr id="120" name="Shape 120"/>
          <p:cNvSpPr/>
          <p:nvPr/>
        </p:nvSpPr>
        <p:spPr>
          <a:xfrm>
            <a:off x="5673080" y="3212976"/>
            <a:ext cx="651600" cy="65124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4F81BD"/>
            </a:solidFill>
            <a:prstDash val="solid"/>
          </a:ln>
        </p:spPr>
      </p:sp>
      <p:sp>
        <p:nvSpPr>
          <p:cNvPr id="121" name="Shape 121"/>
          <p:cNvSpPr/>
          <p:nvPr/>
        </p:nvSpPr>
        <p:spPr>
          <a:xfrm>
            <a:off x="5673080" y="4365104"/>
            <a:ext cx="651600" cy="65124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4F81BD"/>
            </a:solidFill>
            <a:prstDash val="solid"/>
          </a:ln>
        </p:spPr>
      </p:sp>
      <p:sp>
        <p:nvSpPr>
          <p:cNvPr id="122" name="Shape 122"/>
          <p:cNvSpPr/>
          <p:nvPr/>
        </p:nvSpPr>
        <p:spPr>
          <a:xfrm>
            <a:off x="488504" y="4941168"/>
            <a:ext cx="651600" cy="65124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4F81BD"/>
            </a:solidFill>
            <a:prstDash val="solid"/>
          </a:ln>
        </p:spPr>
      </p:sp>
      <p:pic>
        <p:nvPicPr>
          <p:cNvPr id="124" name="Picture 124"/>
          <p:cNvPicPr/>
          <p:nvPr/>
        </p:nvPicPr>
        <p:blipFill>
          <a:blip r:embed="rId3" cstate="print"/>
          <a:stretch/>
        </p:blipFill>
        <p:spPr>
          <a:xfrm>
            <a:off x="5817096" y="4509120"/>
            <a:ext cx="335519" cy="44568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126"/>
          <p:cNvPicPr/>
          <p:nvPr/>
        </p:nvPicPr>
        <p:blipFill>
          <a:blip r:embed="rId4" cstate="print"/>
          <a:stretch/>
        </p:blipFill>
        <p:spPr>
          <a:xfrm>
            <a:off x="592608" y="5013176"/>
            <a:ext cx="471959" cy="471958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128"/>
          <p:cNvPicPr/>
          <p:nvPr/>
        </p:nvPicPr>
        <p:blipFill>
          <a:blip r:embed="rId5" cstate="print">
            <a:lum bright="70000" contrast="-70000"/>
          </a:blip>
          <a:stretch/>
        </p:blipFill>
        <p:spPr>
          <a:xfrm>
            <a:off x="5817096" y="3356992"/>
            <a:ext cx="371159" cy="347400"/>
          </a:xfrm>
          <a:prstGeom prst="rect">
            <a:avLst/>
          </a:prstGeom>
          <a:ln w="0">
            <a:noFill/>
          </a:ln>
        </p:spPr>
      </p:pic>
      <p:grpSp>
        <p:nvGrpSpPr>
          <p:cNvPr id="129" name="Shape 129"/>
          <p:cNvGrpSpPr/>
          <p:nvPr/>
        </p:nvGrpSpPr>
        <p:grpSpPr>
          <a:xfrm>
            <a:off x="619560" y="3357000"/>
            <a:ext cx="402840" cy="371880"/>
            <a:chOff x="0" y="0"/>
            <a:chExt cx="402840" cy="371880"/>
          </a:xfrm>
        </p:grpSpPr>
        <p:pic>
          <p:nvPicPr>
            <p:cNvPr id="131" name="Picture 131"/>
            <p:cNvPicPr/>
            <p:nvPr/>
          </p:nvPicPr>
          <p:blipFill>
            <a:blip r:embed="rId6" cstate="print"/>
            <a:srcRect t="27435"/>
            <a:stretch/>
          </p:blipFill>
          <p:spPr>
            <a:xfrm>
              <a:off x="0" y="0"/>
              <a:ext cx="402840" cy="29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2" name="Shape 132"/>
            <p:cNvSpPr/>
            <p:nvPr/>
          </p:nvSpPr>
          <p:spPr>
            <a:xfrm>
              <a:off x="107639" y="165239"/>
              <a:ext cx="206639" cy="2066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  <a:prstDash val="solid"/>
            </a:ln>
          </p:spPr>
          <p:txBody>
            <a:bodyPr lIns="90000" tIns="45000" rIns="90000" bIns="45000" anchor="ctr">
              <a:noAutofit/>
            </a:bodyPr>
            <a:lstStyle/>
            <a:p>
              <a:pPr marL="0" indent="0" algn="ctr">
                <a:lnSpc>
                  <a:spcPct val="100000"/>
                </a:lnSpc>
              </a:pPr>
              <a:r>
                <a:rPr sz="1200" b="1" strike="noStrike" spc="-1">
                  <a:solidFill>
                    <a:srgbClr val="FFFFFF"/>
                  </a:solidFill>
                  <a:latin typeface="Callibri"/>
                  <a:ea typeface="Callibri"/>
                  <a:cs typeface="Callibri"/>
                </a:rPr>
                <a:t>!</a:t>
              </a:r>
              <a:endParaRPr sz="1200" b="0" strike="noStrike" spc="-1">
                <a:solidFill>
                  <a:schemeClr val="tx1"/>
                </a:solidFill>
                <a:latin typeface="XO Oriel"/>
                <a:ea typeface="XO Oriel"/>
                <a:cs typeface="XO Oriel"/>
              </a:endParaRPr>
            </a:p>
          </p:txBody>
        </p:sp>
      </p:grpSp>
      <p:pic>
        <p:nvPicPr>
          <p:cNvPr id="134" name="Picture 134"/>
          <p:cNvPicPr/>
          <p:nvPr/>
        </p:nvPicPr>
        <p:blipFill>
          <a:blip r:embed="rId6" cstate="print"/>
          <a:srcRect t="27435"/>
          <a:stretch/>
        </p:blipFill>
        <p:spPr>
          <a:xfrm>
            <a:off x="632520" y="4221088"/>
            <a:ext cx="402840" cy="291960"/>
          </a:xfrm>
          <a:prstGeom prst="rect">
            <a:avLst/>
          </a:prstGeom>
          <a:ln w="0">
            <a:noFill/>
          </a:ln>
        </p:spPr>
      </p:pic>
      <p:sp>
        <p:nvSpPr>
          <p:cNvPr id="135" name="Shape 135"/>
          <p:cNvSpPr/>
          <p:nvPr/>
        </p:nvSpPr>
        <p:spPr>
          <a:xfrm>
            <a:off x="1261440" y="3141000"/>
            <a:ext cx="3057839" cy="79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libri"/>
                <a:ea typeface="Callibri"/>
                <a:cs typeface="Callibri"/>
              </a:rPr>
              <a:t>Приоритетные инвестиционные проекты 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200" b="0" strike="noStrike" spc="-1">
                <a:solidFill>
                  <a:srgbClr val="000000"/>
                </a:solidFill>
                <a:latin typeface="Callibri"/>
                <a:ea typeface="Callibri"/>
                <a:cs typeface="Callibri"/>
              </a:rPr>
              <a:t>(налоговые льготы, инвестиционный налоговый вычет)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1352600" y="4077072"/>
            <a:ext cx="2995559" cy="7901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libri"/>
                <a:ea typeface="Callibri"/>
                <a:cs typeface="Callibri"/>
              </a:rPr>
              <a:t>Масштабные инвестиционные проекты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609184" y="3212976"/>
            <a:ext cx="2490840" cy="7901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libri"/>
                <a:ea typeface="Callibri"/>
                <a:cs typeface="Callibri"/>
              </a:rPr>
              <a:t>Особая экономическая зона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681192" y="4221088"/>
            <a:ext cx="3094560" cy="7901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libri"/>
                <a:ea typeface="Callibri"/>
                <a:cs typeface="Callibri"/>
              </a:rPr>
              <a:t>Специальный инвестиционный контракт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280592" y="4869160"/>
            <a:ext cx="3354840" cy="7901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libri"/>
                <a:ea typeface="Callibri"/>
                <a:cs typeface="Callibri"/>
              </a:rPr>
              <a:t>Соглашение о защите и поощрении капиталовложений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060920" y="1638360"/>
            <a:ext cx="2882159" cy="51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2400" b="0" strike="noStrike" spc="-1">
                <a:solidFill>
                  <a:srgbClr val="FFFFFF"/>
                </a:solidFill>
                <a:latin typeface="Bahnschrift"/>
                <a:ea typeface="Bahnschrift"/>
                <a:cs typeface="Bahnschrift"/>
              </a:rPr>
              <a:t>Поддержка инвестиций</a:t>
            </a:r>
            <a:endParaRPr sz="2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693440" y="913680"/>
            <a:ext cx="3094560" cy="79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Приоритетные инвестиционные проекты (ПИП)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936719" y="984960"/>
            <a:ext cx="651599" cy="651240"/>
          </a:xfrm>
          <a:prstGeom prst="ellipse">
            <a:avLst/>
          </a:prstGeom>
          <a:solidFill>
            <a:srgbClr val="4F81BD"/>
          </a:solidFill>
          <a:ln w="19050">
            <a:solidFill>
              <a:srgbClr val="4F81BD"/>
            </a:solidFill>
            <a:prstDash val="solid"/>
          </a:ln>
        </p:spPr>
      </p:sp>
      <p:sp>
        <p:nvSpPr>
          <p:cNvPr id="144" name="Shape 144"/>
          <p:cNvSpPr/>
          <p:nvPr/>
        </p:nvSpPr>
        <p:spPr>
          <a:xfrm>
            <a:off x="433440" y="333720"/>
            <a:ext cx="4354918" cy="35063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 ИНВЕСТИЦИЙ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433080" y="836640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6" name="Shape 146"/>
          <p:cNvSpPr/>
          <p:nvPr/>
        </p:nvSpPr>
        <p:spPr>
          <a:xfrm>
            <a:off x="5457056" y="908720"/>
            <a:ext cx="4030560" cy="2029871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Постановление Правительства области № 1114 от 28.10.2013﻿ (о порядке формирования перечня)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00000"/>
              </a:lnSpc>
            </a:pPr>
            <a:endParaRPr sz="10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l"/>
            <a:r>
              <a:rPr sz="1000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Постановление Правительства области № 972 от 29.10.2018﻿ (об определении видов деятельности)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000" b="1" u="sng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l">
              <a:lnSpc>
                <a:spcPct val="100000"/>
              </a:lnSpc>
            </a:pPr>
            <a:r>
              <a:rPr sz="1000" b="1" u="sng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ОТРАСЛИ: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00000"/>
              </a:lnSpc>
            </a:pPr>
            <a:r>
              <a:rPr sz="1400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сельское и лесное хозяйство и обрабатывающие производства за исключением металлургии, химии,  производства и реализации подакцизных товаров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grpSp>
        <p:nvGrpSpPr>
          <p:cNvPr id="147" name="Shape 147"/>
          <p:cNvGrpSpPr/>
          <p:nvPr/>
        </p:nvGrpSpPr>
        <p:grpSpPr>
          <a:xfrm>
            <a:off x="1051560" y="1144080"/>
            <a:ext cx="402838" cy="371880"/>
            <a:chOff x="0" y="0"/>
            <a:chExt cx="402838" cy="371880"/>
          </a:xfrm>
        </p:grpSpPr>
        <p:pic>
          <p:nvPicPr>
            <p:cNvPr id="149" name="Picture 149"/>
            <p:cNvPicPr/>
            <p:nvPr/>
          </p:nvPicPr>
          <p:blipFill>
            <a:blip r:embed="rId2" cstate="print"/>
            <a:srcRect t="27435"/>
            <a:stretch/>
          </p:blipFill>
          <p:spPr>
            <a:xfrm>
              <a:off x="0" y="0"/>
              <a:ext cx="402838" cy="29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0" name="Shape 150"/>
            <p:cNvSpPr/>
            <p:nvPr/>
          </p:nvSpPr>
          <p:spPr>
            <a:xfrm>
              <a:off x="107639" y="165240"/>
              <a:ext cx="206639" cy="206640"/>
            </a:xfrm>
            <a:prstGeom prst="ellipse">
              <a:avLst/>
            </a:prstGeom>
            <a:solidFill>
              <a:srgbClr val="4F81BD"/>
            </a:solidFill>
            <a:ln w="19050">
              <a:solidFill>
                <a:srgbClr val="FFFFFF"/>
              </a:solidFill>
              <a:prstDash val="solid"/>
            </a:ln>
          </p:spPr>
          <p:txBody>
            <a:bodyPr lIns="90000" tIns="45000" rIns="90000" bIns="45000" anchor="ctr">
              <a:noAutofit/>
            </a:bodyPr>
            <a:lstStyle/>
            <a:p>
              <a:pPr marL="0" indent="0" algn="ctr">
                <a:lnSpc>
                  <a:spcPct val="100000"/>
                </a:lnSpc>
              </a:pPr>
              <a:r>
                <a:rPr sz="1200" b="1" strike="noStrike" spc="-1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!</a:t>
              </a:r>
              <a:endParaRPr sz="1200" b="0" strike="noStrike" spc="-1">
                <a:solidFill>
                  <a:schemeClr val="tx1"/>
                </a:solidFill>
                <a:latin typeface="XO Oriel"/>
                <a:ea typeface="XO Oriel"/>
                <a:cs typeface="XO Oriel"/>
              </a:endParaRPr>
            </a:p>
          </p:txBody>
        </p:sp>
      </p:grpSp>
      <p:graphicFrame>
        <p:nvGraphicFramePr>
          <p:cNvPr id="151" name="Table 151"/>
          <p:cNvGraphicFramePr/>
          <p:nvPr/>
        </p:nvGraphicFramePr>
        <p:xfrm>
          <a:off x="1559880" y="1622880"/>
          <a:ext cx="3096000" cy="680400"/>
        </p:xfrm>
        <a:graphic>
          <a:graphicData uri="http://schemas.openxmlformats.org/drawingml/2006/table">
            <a:tbl>
              <a:tblPr/>
              <a:tblGrid>
                <a:gridCol w="3096000"/>
              </a:tblGrid>
              <a:tr h="3081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ИНВЕСТИЦИОННЫЙ </a:t>
                      </a:r>
                      <a:endParaRPr sz="18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НАЛОГОВЫЙ ВЫЧЕТ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3" name="Picture 153"/>
          <p:cNvPicPr/>
          <p:nvPr/>
        </p:nvPicPr>
        <p:blipFill>
          <a:blip r:embed="rId3" cstate="print"/>
          <a:stretch/>
        </p:blipFill>
        <p:spPr>
          <a:xfrm>
            <a:off x="995400" y="1699920"/>
            <a:ext cx="416520" cy="413280"/>
          </a:xfrm>
          <a:prstGeom prst="rect">
            <a:avLst/>
          </a:prstGeom>
          <a:ln w="9525">
            <a:noFill/>
          </a:ln>
        </p:spPr>
      </p:pic>
      <p:graphicFrame>
        <p:nvGraphicFramePr>
          <p:cNvPr id="154" name="Table 154"/>
          <p:cNvGraphicFramePr/>
          <p:nvPr/>
        </p:nvGraphicFramePr>
        <p:xfrm>
          <a:off x="5745240" y="4494320"/>
          <a:ext cx="3528000" cy="1266120"/>
        </p:xfrm>
        <a:graphic>
          <a:graphicData uri="http://schemas.openxmlformats.org/drawingml/2006/table">
            <a:tbl>
              <a:tblPr/>
              <a:tblGrid>
                <a:gridCol w="3528000"/>
              </a:tblGrid>
              <a:tr h="6368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ЛЬГОТЫ ПО НАЛОГУ НА ИМУЩЕСТВО ОРГАНИЗАЦИЯМ, ОСУЩЕСТВЛЯЮЩИМ СТРОИТЕЛЬСТВО И МОДЕРНИЗАЦИЮ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0% на 3-5 лет </a:t>
                      </a: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(для проектов до 100 млн руб.)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</a:tr>
              <a:tr h="3146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0-1,5% на 5-8 лет </a:t>
                      </a: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(для проектов от 100 млн руб.)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6" name="Picture 156"/>
          <p:cNvPicPr/>
          <p:nvPr/>
        </p:nvPicPr>
        <p:blipFill>
          <a:blip r:embed="rId4" cstate="print"/>
          <a:stretch/>
        </p:blipFill>
        <p:spPr>
          <a:xfrm>
            <a:off x="5213880" y="4473080"/>
            <a:ext cx="534239" cy="530280"/>
          </a:xfrm>
          <a:prstGeom prst="rect">
            <a:avLst/>
          </a:prstGeom>
          <a:ln w="9525">
            <a:noFill/>
          </a:ln>
        </p:spPr>
      </p:pic>
      <p:pic>
        <p:nvPicPr>
          <p:cNvPr id="158" name="Picture 158"/>
          <p:cNvPicPr/>
          <p:nvPr/>
        </p:nvPicPr>
        <p:blipFill>
          <a:blip r:embed="rId5" cstate="print"/>
          <a:stretch/>
        </p:blipFill>
        <p:spPr>
          <a:xfrm>
            <a:off x="5326200" y="3381120"/>
            <a:ext cx="415440" cy="411119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59" name="Table 159"/>
          <p:cNvGraphicFramePr/>
          <p:nvPr/>
        </p:nvGraphicFramePr>
        <p:xfrm>
          <a:off x="5796000" y="3429000"/>
          <a:ext cx="3744000" cy="623160"/>
        </p:xfrm>
        <a:graphic>
          <a:graphicData uri="http://schemas.openxmlformats.org/drawingml/2006/table">
            <a:tbl>
              <a:tblPr/>
              <a:tblGrid>
                <a:gridCol w="3744000"/>
              </a:tblGrid>
              <a:tr h="3085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ОСВОБОЖДЕНИЕ ОТ УПЛАТЫ ТРАНСПОРТ. НАЛОГА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На 3 – 5 лет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0" name="Table 160"/>
          <p:cNvGraphicFramePr/>
          <p:nvPr/>
        </p:nvGraphicFramePr>
        <p:xfrm>
          <a:off x="560512" y="2022480"/>
          <a:ext cx="4466528" cy="4520880"/>
        </p:xfrm>
        <a:graphic>
          <a:graphicData uri="http://schemas.openxmlformats.org/drawingml/2006/table">
            <a:tbl>
              <a:tblPr/>
              <a:tblGrid>
                <a:gridCol w="4466528"/>
              </a:tblGrid>
              <a:tr h="11833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endParaRPr sz="18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Размер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вычета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– </a:t>
                      </a: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от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25 </a:t>
                      </a: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80%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расходов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приобретение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строительство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модернизацию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)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основных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средств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endParaRPr sz="12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Срок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– 5 </a:t>
                      </a: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лет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.  </a:t>
                      </a:r>
                      <a:endParaRPr sz="12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Размер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ставки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налога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на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прибыль</a:t>
                      </a:r>
                      <a:r>
                        <a:rPr sz="12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для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определения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предельного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размера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вычета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):</a:t>
                      </a:r>
                      <a:endParaRPr sz="12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400" b="1" strike="noStrike" spc="-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0% 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для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новых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организаций)</a:t>
                      </a:r>
                      <a:endParaRPr sz="12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</a:tr>
              <a:tr h="10436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10%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для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действующих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организаций)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MIN 20 </a:t>
                      </a:r>
                      <a:r>
                        <a:rPr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млн</a:t>
                      </a:r>
                      <a:r>
                        <a:rPr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рублей</a:t>
                      </a:r>
                      <a:r>
                        <a:rPr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объем</a:t>
                      </a:r>
                      <a:r>
                        <a:rPr sz="1200" b="1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инвестиций (</a:t>
                      </a:r>
                      <a:r>
                        <a:rPr sz="1200" b="1" strike="noStrike" spc="-1" baseline="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пищевая</a:t>
                      </a:r>
                      <a:r>
                        <a:rPr sz="1200" b="1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baseline="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промышленность</a:t>
                      </a:r>
                      <a:r>
                        <a:rPr sz="1200" b="1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1" strike="noStrike" spc="-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Для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проектов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менее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100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млн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 -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включение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в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перечень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приоритетных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инвестиционных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проектов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без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проведения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отбора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и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Инвестсовета</a:t>
                      </a:r>
                      <a:endParaRPr sz="1200" b="0" strike="noStrike" spc="-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* </a:t>
                      </a:r>
                      <a:r>
                        <a:rPr sz="1200" b="1" strike="noStrike" spc="-1" dirty="0" err="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Предоставление</a:t>
                      </a: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 err="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вычета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организациям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сферы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деятельности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«</a:t>
                      </a:r>
                      <a:r>
                        <a:rPr sz="1200" b="1" strike="noStrike" spc="-1" dirty="0" err="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Обрабатывающее</a:t>
                      </a: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 err="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производство</a:t>
                      </a: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»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исключением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отраслей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черной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и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цветной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металлургии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осуществляющих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деятельность по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производству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химических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веществ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и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продуктов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) </a:t>
                      </a: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в </a:t>
                      </a:r>
                      <a:r>
                        <a:rPr sz="1200" b="1" strike="noStrike" spc="-1" dirty="0" err="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размере</a:t>
                      </a: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1" strike="noStrike" spc="-1" dirty="0" err="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от</a:t>
                      </a: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 25 </a:t>
                      </a:r>
                      <a:r>
                        <a:rPr sz="1200" b="1" strike="noStrike" spc="-1" dirty="0" err="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 80%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расходов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приобретение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строительство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модернизацию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)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основных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средств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1" strike="noStrike" spc="-1" dirty="0" err="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Срок</a:t>
                      </a: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 – 3 </a:t>
                      </a:r>
                      <a:r>
                        <a:rPr sz="1200" b="1" strike="noStrike" spc="-1" dirty="0" err="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года</a:t>
                      </a:r>
                      <a:r>
                        <a:rPr sz="1200" b="1" strike="noStrike" spc="-1" dirty="0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1" name="Shape 161"/>
          <p:cNvSpPr/>
          <p:nvPr/>
        </p:nvSpPr>
        <p:spPr>
          <a:xfrm>
            <a:off x="416496" y="6021288"/>
            <a:ext cx="9054720" cy="678944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</p:sp>
      <p:sp>
        <p:nvSpPr>
          <p:cNvPr id="162" name="Shape 162"/>
          <p:cNvSpPr/>
          <p:nvPr/>
        </p:nvSpPr>
        <p:spPr>
          <a:xfrm>
            <a:off x="3008784" y="6021288"/>
            <a:ext cx="2230559" cy="41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Министерство экономического развития Вологодской области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920552" y="6021288"/>
            <a:ext cx="1438200" cy="39419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Контакты: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5587920" y="6021288"/>
            <a:ext cx="3807720" cy="38123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+7 (8172) </a:t>
            </a:r>
            <a:r>
              <a:rPr sz="20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23-01-96</a:t>
            </a: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(доб. 0703)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5587920" y="6326568"/>
            <a:ext cx="2446560" cy="30632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der@der.gov35.ru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7511040" y="6433560"/>
            <a:ext cx="230940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bg2">
                    <a:lumMod val="90000"/>
                  </a:schemeClr>
                </a:solidFill>
                <a:latin typeface="XO Oriel"/>
                <a:ea typeface="XO Oriel"/>
                <a:cs typeface="XO Oriel"/>
              </a:rPr>
              <a:t>4</a:t>
            </a:r>
            <a:endParaRPr sz="1200" b="0" strike="noStrike" spc="-1" dirty="0">
              <a:solidFill>
                <a:schemeClr val="bg2">
                  <a:lumMod val="9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433440" y="333720"/>
            <a:ext cx="4353119" cy="35063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 ИНВЕСТИЦИЙ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33080" y="836640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0" name="Shape 170"/>
          <p:cNvSpPr/>
          <p:nvPr/>
        </p:nvSpPr>
        <p:spPr>
          <a:xfrm>
            <a:off x="1693440" y="1134000"/>
            <a:ext cx="3832199" cy="338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1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Особая экономическая зона (ОЭЗ)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936719" y="979920"/>
            <a:ext cx="650158" cy="649800"/>
          </a:xfrm>
          <a:prstGeom prst="ellipse">
            <a:avLst/>
          </a:prstGeom>
          <a:solidFill>
            <a:srgbClr val="4F81BD"/>
          </a:solidFill>
          <a:ln w="19050">
            <a:solidFill>
              <a:srgbClr val="4F81BD"/>
            </a:solidFill>
            <a:prstDash val="solid"/>
          </a:ln>
        </p:spPr>
      </p:sp>
      <p:graphicFrame>
        <p:nvGraphicFramePr>
          <p:cNvPr id="172" name="Table 172"/>
          <p:cNvGraphicFramePr/>
          <p:nvPr/>
        </p:nvGraphicFramePr>
        <p:xfrm>
          <a:off x="433440" y="1756799"/>
          <a:ext cx="4951080" cy="3261360"/>
        </p:xfrm>
        <a:graphic>
          <a:graphicData uri="http://schemas.openxmlformats.org/drawingml/2006/table">
            <a:tbl>
              <a:tblPr/>
              <a:tblGrid>
                <a:gridCol w="1623600"/>
                <a:gridCol w="951480"/>
                <a:gridCol w="648000"/>
                <a:gridCol w="1728000"/>
              </a:tblGrid>
              <a:tr h="3596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Вид налога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Стандартная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ставка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Ставка для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резидентов ОЭЗ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37600">
                <a:tc rowSpan="4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Налог на прибыль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(рег. бюджет)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0%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Первые 5 лет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28080">
                      <a:noFill/>
                    </a:lnR>
                    <a:lnT w="12240">
                      <a:noFill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37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Следующие 5 лет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2808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37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10% 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Последующие 5 лет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2808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37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13,5%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 16 года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2808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834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Налог на прибыль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(фед. бюджет)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2%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/>
                    </a:p>
                  </a:txBody>
                  <a:tcPr marL="72000" marR="72000">
                    <a:lnL w="12240">
                      <a:noFill/>
                    </a:lnL>
                    <a:lnR w="2808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715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Налог на имущество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(региональный бюджет)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2,2%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0%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 лет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2808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715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Земельный налог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(местный бюджет)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1,5%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0%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 лет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2808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820800"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Режим свободной 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таможенной зоны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беспошлинный ввоз оборудования, сырья и материалов на территорию ОЭЗ, беспошлинный вывоз произведенных в ОЭЗ товаров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72000" marR="720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3" name="Table 173"/>
          <p:cNvGraphicFramePr/>
          <p:nvPr/>
        </p:nvGraphicFramePr>
        <p:xfrm>
          <a:off x="5727960" y="1260360"/>
          <a:ext cx="3744000" cy="1537704"/>
        </p:xfrm>
        <a:graphic>
          <a:graphicData uri="http://schemas.openxmlformats.org/drawingml/2006/table">
            <a:tbl>
              <a:tblPr/>
              <a:tblGrid>
                <a:gridCol w="343440"/>
                <a:gridCol w="3400560"/>
              </a:tblGrid>
              <a:tr h="335880"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Меры поддержки в рамках ОЭЗ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085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налоговые льготы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</a:tr>
              <a:tr h="3085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иные меры (особые условия аренды земельных участков, создание объектов инфраструктуры) 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</a:tr>
              <a:tr h="4726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свободная таможенная зона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4" name="Shape 174"/>
          <p:cNvSpPr/>
          <p:nvPr/>
        </p:nvSpPr>
        <p:spPr>
          <a:xfrm>
            <a:off x="5713920" y="2882520"/>
            <a:ext cx="3339000" cy="281159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>
            <a:spAutoFit/>
          </a:bodyPr>
          <a:lstStyle/>
          <a:p>
            <a:pPr marL="0" indent="0" algn="l">
              <a:lnSpc>
                <a:spcPct val="90000"/>
              </a:lnSpc>
            </a:pPr>
            <a:r>
              <a:rPr sz="1400" b="0" strike="noStrike" spc="-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Ключевые требования к резидентам ОЭЗ: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graphicFrame>
        <p:nvGraphicFramePr>
          <p:cNvPr id="175" name="Table 175"/>
          <p:cNvGraphicFramePr/>
          <p:nvPr/>
        </p:nvGraphicFramePr>
        <p:xfrm>
          <a:off x="5671440" y="3246120"/>
          <a:ext cx="3757320" cy="2728080"/>
        </p:xfrm>
        <a:graphic>
          <a:graphicData uri="http://schemas.openxmlformats.org/drawingml/2006/table">
            <a:tbl>
              <a:tblPr/>
              <a:tblGrid>
                <a:gridCol w="3757320"/>
              </a:tblGrid>
              <a:tr h="2667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ФОРМА ОРГАНИЗАЦИИ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BFBFBF"/>
                      </a:solidFill>
                      <a:prstDash val="solid"/>
                    </a:lnT>
                    <a:lnB w="2880"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660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индивидуальный предприниматель или коммерческая организация (за исключением унитарного предприятия)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noFill/>
                    </a:lnT>
                    <a:lnB w="2880">
                      <a:noFill/>
                    </a:lnB>
                    <a:noFill/>
                  </a:tcPr>
                </a:tc>
              </a:tr>
              <a:tr h="2667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СФЕРА ДЕЯТЕЛЬНОСТИ 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noFill/>
                    </a:lnT>
                    <a:lnB w="2880"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660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промышленно-производственная деятельность и (или) деятельность по логистике</a:t>
                      </a:r>
                      <a:r>
                        <a:t/>
                      </a:r>
                      <a:br/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noFill/>
                    </a:lnT>
                    <a:lnB w="2880">
                      <a:noFill/>
                    </a:lnB>
                    <a:noFill/>
                  </a:tcPr>
                </a:tc>
              </a:tr>
              <a:tr h="2660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800" b="0" strike="noStrike" spc="-1">
                          <a:latin typeface="XO Oriel"/>
                          <a:ea typeface="XO Oriel"/>
                          <a:cs typeface="XO Oriel"/>
                        </a:rPr>
                        <a:t>									</a:t>
                      </a: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noFill/>
                    </a:lnT>
                    <a:lnB w="2880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7" name="Picture 177"/>
          <p:cNvPicPr/>
          <p:nvPr/>
        </p:nvPicPr>
        <p:blipFill>
          <a:blip r:embed="rId2" cstate="print">
            <a:lum bright="70000" contrast="-70000"/>
          </a:blip>
          <a:stretch/>
        </p:blipFill>
        <p:spPr>
          <a:xfrm>
            <a:off x="1080720" y="1134000"/>
            <a:ext cx="371160" cy="347400"/>
          </a:xfrm>
          <a:prstGeom prst="rect">
            <a:avLst/>
          </a:prstGeom>
          <a:ln w="0">
            <a:noFill/>
          </a:ln>
        </p:spPr>
      </p:pic>
      <p:sp>
        <p:nvSpPr>
          <p:cNvPr id="178" name="Shape 178"/>
          <p:cNvSpPr/>
          <p:nvPr/>
        </p:nvSpPr>
        <p:spPr>
          <a:xfrm>
            <a:off x="433440" y="5614920"/>
            <a:ext cx="9054720" cy="82295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</p:sp>
      <p:sp>
        <p:nvSpPr>
          <p:cNvPr id="179" name="Shape 179"/>
          <p:cNvSpPr/>
          <p:nvPr/>
        </p:nvSpPr>
        <p:spPr>
          <a:xfrm>
            <a:off x="3080880" y="5785560"/>
            <a:ext cx="2230560" cy="4089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АО «Корпорация развития Вологодской области»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920880" y="5796360"/>
            <a:ext cx="1438200" cy="3941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Контакты: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5587920" y="5677560"/>
            <a:ext cx="3807720" cy="38123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+7 (8172) </a:t>
            </a:r>
            <a:r>
              <a:rPr sz="20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74-21-04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5587920" y="6001200"/>
            <a:ext cx="2446560" cy="30347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invest35.ru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grpSp>
        <p:nvGrpSpPr>
          <p:cNvPr id="183" name="Shape 183"/>
          <p:cNvGrpSpPr/>
          <p:nvPr/>
        </p:nvGrpSpPr>
        <p:grpSpPr>
          <a:xfrm>
            <a:off x="2448000" y="5737680"/>
            <a:ext cx="574200" cy="574199"/>
            <a:chOff x="0" y="0"/>
            <a:chExt cx="574200" cy="574199"/>
          </a:xfrm>
        </p:grpSpPr>
        <p:pic>
          <p:nvPicPr>
            <p:cNvPr id="185" name="Picture 185"/>
            <p:cNvPicPr/>
            <p:nvPr/>
          </p:nvPicPr>
          <p:blipFill>
            <a:blip r:embed="rId3" cstate="print"/>
            <a:stretch/>
          </p:blipFill>
          <p:spPr>
            <a:xfrm>
              <a:off x="163800" y="145079"/>
              <a:ext cx="242640" cy="256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6" name="Shape 186"/>
            <p:cNvSpPr/>
            <p:nvPr/>
          </p:nvSpPr>
          <p:spPr>
            <a:xfrm>
              <a:off x="0" y="0"/>
              <a:ext cx="574200" cy="574199"/>
            </a:xfrm>
            <a:prstGeom prst="ellipse">
              <a:avLst/>
            </a:prstGeom>
            <a:noFill/>
            <a:ln w="25400">
              <a:solidFill>
                <a:srgbClr val="AA2269"/>
              </a:solidFill>
              <a:prstDash val="solid"/>
            </a:ln>
          </p:spPr>
        </p:sp>
      </p:grpSp>
      <p:sp>
        <p:nvSpPr>
          <p:cNvPr id="187" name="Shape 187"/>
          <p:cNvSpPr/>
          <p:nvPr/>
        </p:nvSpPr>
        <p:spPr>
          <a:xfrm>
            <a:off x="7511040" y="6448680"/>
            <a:ext cx="230940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spc="-1" dirty="0" smtClean="0">
                <a:solidFill>
                  <a:srgbClr val="8B8B8B"/>
                </a:solidFill>
                <a:latin typeface="Calibri"/>
                <a:ea typeface="XO Oriel"/>
                <a:cs typeface="Calibri"/>
              </a:rPr>
              <a:t>5</a:t>
            </a:r>
            <a:endParaRPr sz="12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60512" y="5157192"/>
            <a:ext cx="4230838" cy="36933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800" b="1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MIN 120 млн рублей объем инвестиций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1712640" y="836712"/>
            <a:ext cx="3763616" cy="79019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Масштабные инвестиционные проекты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00000"/>
              </a:lnSpc>
            </a:pPr>
            <a:r>
              <a:rPr sz="16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через Инвестиционный совет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920552" y="980728"/>
            <a:ext cx="651600" cy="651240"/>
          </a:xfrm>
          <a:prstGeom prst="ellipse">
            <a:avLst/>
          </a:prstGeom>
          <a:solidFill>
            <a:srgbClr val="4F81BD"/>
          </a:solidFill>
          <a:ln w="19050">
            <a:solidFill>
              <a:srgbClr val="4F81BD"/>
            </a:solidFill>
            <a:prstDash val="solid"/>
          </a:ln>
        </p:spPr>
      </p:sp>
      <p:sp>
        <p:nvSpPr>
          <p:cNvPr id="192" name="Shape 192"/>
          <p:cNvSpPr/>
          <p:nvPr/>
        </p:nvSpPr>
        <p:spPr>
          <a:xfrm>
            <a:off x="433440" y="333720"/>
            <a:ext cx="4354918" cy="35063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 ИНВЕСТИЦИЙ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433080" y="836640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95" name="Picture 195"/>
          <p:cNvPicPr/>
          <p:nvPr/>
        </p:nvPicPr>
        <p:blipFill>
          <a:blip r:embed="rId2" cstate="print"/>
          <a:srcRect t="27435"/>
          <a:stretch/>
        </p:blipFill>
        <p:spPr>
          <a:xfrm>
            <a:off x="1055160" y="1124744"/>
            <a:ext cx="402838" cy="291960"/>
          </a:xfrm>
          <a:prstGeom prst="rect">
            <a:avLst/>
          </a:prstGeom>
          <a:ln w="0">
            <a:noFill/>
          </a:ln>
        </p:spPr>
      </p:pic>
      <p:sp>
        <p:nvSpPr>
          <p:cNvPr id="196" name="Shape 196"/>
          <p:cNvSpPr/>
          <p:nvPr/>
        </p:nvSpPr>
        <p:spPr>
          <a:xfrm>
            <a:off x="1784648" y="1628800"/>
            <a:ext cx="3240360" cy="244767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Закон Вологодской области №4408-ОЗ от  04.10.2018 г.﻿ </a:t>
            </a:r>
            <a:endParaRPr sz="1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033120" y="908720"/>
            <a:ext cx="3382559" cy="533880"/>
          </a:xfrm>
          <a:prstGeom prst="rect">
            <a:avLst/>
          </a:prstGeom>
          <a:noFill/>
          <a:ln w="0">
            <a:noFill/>
          </a:ln>
        </p:spPr>
        <p:txBody>
          <a:bodyPr lIns="108360" tIns="54000" rIns="108360" bIns="54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Объекты социально-культурного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4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 коммунально-бытового назначения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graphicFrame>
        <p:nvGraphicFramePr>
          <p:cNvPr id="198" name="Table 198"/>
          <p:cNvGraphicFramePr/>
          <p:nvPr/>
        </p:nvGraphicFramePr>
        <p:xfrm>
          <a:off x="5313040" y="2155136"/>
          <a:ext cx="4503600" cy="2858039"/>
        </p:xfrm>
        <a:graphic>
          <a:graphicData uri="http://schemas.openxmlformats.org/drawingml/2006/table">
            <a:tbl>
              <a:tblPr/>
              <a:tblGrid>
                <a:gridCol w="269640"/>
                <a:gridCol w="1581840"/>
                <a:gridCol w="1409400"/>
                <a:gridCol w="1242720"/>
              </a:tblGrid>
              <a:tr h="3834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/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/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 мун. округах, районах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 Вологде и Череповце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19872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Объем кап. вложений для объектов социально-культурного назначения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Объем кап. вложений для объектов коммунально-бытового назначения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10 млн руб., 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25 млн руб.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20 млн руб., 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50 млн руб.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80599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BFBFBF"/>
                      </a:solidFill>
                      <a:prstDash val="solid"/>
                    </a:lnT>
                    <a:lnB w="2880">
                      <a:noFill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Создание пост. раб. мест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BFBFBF"/>
                      </a:solidFill>
                      <a:prstDash val="solid"/>
                    </a:lnT>
                    <a:lnB w="2880"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5 в первый год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после размещения объекта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marL="102600" marR="102600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BFBFBF"/>
                      </a:solidFill>
                      <a:prstDash val="solid"/>
                    </a:lnT>
                    <a:lnB w="2880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9" name="Table 199"/>
          <p:cNvGraphicFramePr/>
          <p:nvPr/>
        </p:nvGraphicFramePr>
        <p:xfrm>
          <a:off x="272480" y="2204864"/>
          <a:ext cx="4968552" cy="3463031"/>
        </p:xfrm>
        <a:graphic>
          <a:graphicData uri="http://schemas.openxmlformats.org/drawingml/2006/table">
            <a:tbl>
              <a:tblPr/>
              <a:tblGrid>
                <a:gridCol w="288032"/>
                <a:gridCol w="4680520"/>
              </a:tblGrid>
              <a:tr h="373776"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endParaRPr dirty="0"/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65267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Объем кап. вложений 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100 млн руб. – для Вологды и Череповца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30 млн руб. – для муниципальных районов и округов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28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anchor="ctr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Создание постоянных раб. мест ≥ 100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anchor="ctr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241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anchor="ctr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u="sng" strike="noStrike" spc="-1">
                          <a:latin typeface="Calibri"/>
                          <a:ea typeface="Calibri"/>
                          <a:cs typeface="Calibri"/>
                        </a:rPr>
                        <a:t>Предприятия общественного питания: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60 млн руб., 100 кв.м., 50 посадочных</a:t>
                      </a:r>
                      <a:r>
                        <a:rPr sz="1200" b="0" strike="noStrike" spc="-1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мест – для Вологды и Череповца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30 млн руб., 50 кв.м., 25 посад. мест – для мун. районов и округов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anchor="ctr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4439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anchor="ctr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u="sng" strike="noStrike" spc="-1" dirty="0" err="1">
                          <a:latin typeface="Calibri"/>
                          <a:ea typeface="Calibri"/>
                          <a:cs typeface="Calibri"/>
                        </a:rPr>
                        <a:t>Р</a:t>
                      </a:r>
                      <a:r>
                        <a:rPr sz="1200" b="0" u="sng" strike="noStrike" spc="-1" baseline="0" dirty="0" err="1">
                          <a:latin typeface="Calibri"/>
                          <a:ea typeface="Calibri"/>
                          <a:cs typeface="Calibri"/>
                        </a:rPr>
                        <a:t>озничные</a:t>
                      </a:r>
                      <a:r>
                        <a:rPr sz="1200" b="0" u="sng" strike="noStrike" spc="-1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u="sng" strike="noStrike" spc="-1" baseline="0" dirty="0" err="1">
                          <a:latin typeface="Calibri"/>
                          <a:ea typeface="Calibri"/>
                          <a:cs typeface="Calibri"/>
                        </a:rPr>
                        <a:t>рынки</a:t>
                      </a:r>
                      <a:r>
                        <a:rPr sz="1200" b="0" u="sng" strike="noStrike" spc="-1" baseline="0" dirty="0">
                          <a:latin typeface="Calibri"/>
                          <a:ea typeface="Calibri"/>
                          <a:cs typeface="Calibri"/>
                        </a:rPr>
                        <a:t>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100</a:t>
                      </a:r>
                      <a:r>
                        <a:rPr sz="1200" b="0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млн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., 50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торговых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мест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20%  с/х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продукция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–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для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Вологды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и Череповца</a:t>
                      </a:r>
                      <a:endParaRPr sz="12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 marL="0" marR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≥ 30</a:t>
                      </a:r>
                      <a:r>
                        <a:rPr sz="1200" b="0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млн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., </a:t>
                      </a:r>
                      <a:r>
                        <a:rPr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торговых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мест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20%  с/х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продукция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–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для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мун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районов</a:t>
                      </a:r>
                      <a:r>
                        <a:rPr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и </a:t>
                      </a:r>
                      <a:r>
                        <a:rPr sz="12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округов</a:t>
                      </a:r>
                      <a:endParaRPr sz="1200" b="0" strike="noStrike" spc="-1" dirty="0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anchor="ctr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281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 anchor="ctr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u="sng" strike="noStrike" spc="-1">
                          <a:latin typeface="Calibri"/>
                          <a:ea typeface="Calibri"/>
                          <a:cs typeface="Calibri"/>
                        </a:rPr>
                        <a:t>С</a:t>
                      </a:r>
                      <a:r>
                        <a:rPr sz="1200" b="0" u="sng" strike="noStrike" spc="-1" baseline="0">
                          <a:latin typeface="Calibri"/>
                          <a:ea typeface="Calibri"/>
                          <a:cs typeface="Calibri"/>
                        </a:rPr>
                        <a:t>троительство МКД: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200" b="0" strike="noStrike" spc="-1" baseline="0">
                          <a:latin typeface="Calibri"/>
                          <a:ea typeface="Calibri"/>
                          <a:cs typeface="Calibri"/>
                        </a:rPr>
                        <a:t>- требования установлены Правительством области</a:t>
                      </a:r>
                      <a:endParaRPr sz="1200" b="0" strike="noStrike" spc="-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0" name="Shape 200"/>
          <p:cNvSpPr/>
          <p:nvPr/>
        </p:nvSpPr>
        <p:spPr>
          <a:xfrm>
            <a:off x="992559" y="1988840"/>
            <a:ext cx="6334920" cy="3370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Предоставление земельных участков в аренду без торгов</a:t>
            </a:r>
            <a:endParaRPr sz="1600" b="1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7511040" y="6433560"/>
            <a:ext cx="230940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bg2">
                    <a:lumMod val="90000"/>
                  </a:schemeClr>
                </a:solidFill>
                <a:latin typeface="XO Oriel"/>
                <a:ea typeface="XO Oriel"/>
                <a:cs typeface="XO Oriel"/>
              </a:rPr>
              <a:t>6</a:t>
            </a:r>
            <a:endParaRPr sz="1200" b="0" strike="noStrike" spc="-1" dirty="0">
              <a:solidFill>
                <a:schemeClr val="bg2">
                  <a:lumMod val="9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433440" y="5680800"/>
            <a:ext cx="9054720" cy="74196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</p:sp>
      <p:sp>
        <p:nvSpPr>
          <p:cNvPr id="203" name="Shape 203"/>
          <p:cNvSpPr/>
          <p:nvPr/>
        </p:nvSpPr>
        <p:spPr>
          <a:xfrm>
            <a:off x="3080880" y="5769360"/>
            <a:ext cx="2230560" cy="41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Министерство экономического развития Вологодской области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920880" y="5781240"/>
            <a:ext cx="1438200" cy="3941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Контакты: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87920" y="5680800"/>
            <a:ext cx="3807720" cy="38123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+7 (8172) </a:t>
            </a:r>
            <a:r>
              <a:rPr sz="20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23-01-96</a:t>
            </a: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(доб. 0703)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5587920" y="5986080"/>
            <a:ext cx="244656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der@der.gov35.ru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09"/>
          <p:cNvPicPr/>
          <p:nvPr/>
        </p:nvPicPr>
        <p:blipFill>
          <a:blip r:embed="rId2" cstate="print"/>
          <a:srcRect t="53546" r="3886" b="21188"/>
          <a:stretch/>
        </p:blipFill>
        <p:spPr>
          <a:xfrm>
            <a:off x="433440" y="1124640"/>
            <a:ext cx="9054000" cy="1581480"/>
          </a:xfrm>
          <a:prstGeom prst="rect">
            <a:avLst/>
          </a:prstGeom>
          <a:ln w="0">
            <a:noFill/>
          </a:ln>
        </p:spPr>
      </p:pic>
      <p:sp>
        <p:nvSpPr>
          <p:cNvPr id="210" name="Shape 210"/>
          <p:cNvSpPr/>
          <p:nvPr/>
        </p:nvSpPr>
        <p:spPr>
          <a:xfrm>
            <a:off x="1693440" y="2941920"/>
            <a:ext cx="3093839" cy="789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Субсидия на приобретение нового оборудования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1693440" y="4523760"/>
            <a:ext cx="3355560" cy="63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Субсидия на финансовое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обеспечение НИОКР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6105240" y="3861000"/>
            <a:ext cx="3354839" cy="789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Льготные займы Фонда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развития промышленности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936719" y="3013200"/>
            <a:ext cx="650880" cy="650519"/>
          </a:xfrm>
          <a:prstGeom prst="ellipse">
            <a:avLst/>
          </a:prstGeom>
          <a:solidFill>
            <a:srgbClr val="C00000"/>
          </a:solidFill>
          <a:ln w="0">
            <a:noFill/>
          </a:ln>
        </p:spPr>
      </p:sp>
      <p:sp>
        <p:nvSpPr>
          <p:cNvPr id="214" name="Shape 214"/>
          <p:cNvSpPr/>
          <p:nvPr/>
        </p:nvSpPr>
        <p:spPr>
          <a:xfrm>
            <a:off x="951839" y="4507200"/>
            <a:ext cx="650880" cy="650520"/>
          </a:xfrm>
          <a:prstGeom prst="ellipse">
            <a:avLst/>
          </a:prstGeom>
          <a:solidFill>
            <a:srgbClr val="C00000"/>
          </a:solidFill>
          <a:ln w="0">
            <a:noFill/>
          </a:ln>
        </p:spPr>
      </p:sp>
      <p:sp>
        <p:nvSpPr>
          <p:cNvPr id="215" name="Shape 215"/>
          <p:cNvSpPr/>
          <p:nvPr/>
        </p:nvSpPr>
        <p:spPr>
          <a:xfrm>
            <a:off x="5384880" y="3861000"/>
            <a:ext cx="650880" cy="65052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  <a:prstDash val="solid"/>
          </a:ln>
        </p:spPr>
      </p:sp>
      <p:sp>
        <p:nvSpPr>
          <p:cNvPr id="216" name="Shape 216"/>
          <p:cNvSpPr/>
          <p:nvPr/>
        </p:nvSpPr>
        <p:spPr>
          <a:xfrm>
            <a:off x="433440" y="333720"/>
            <a:ext cx="3796920" cy="350639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433080" y="836640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18" name="Shape 218"/>
          <p:cNvSpPr/>
          <p:nvPr/>
        </p:nvSpPr>
        <p:spPr>
          <a:xfrm>
            <a:off x="1693440" y="3696839"/>
            <a:ext cx="3093839" cy="789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Субсидия на уплату первого взноса по лизингу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946440" y="3771720"/>
            <a:ext cx="650879" cy="650520"/>
          </a:xfrm>
          <a:prstGeom prst="ellipse">
            <a:avLst/>
          </a:prstGeom>
          <a:solidFill>
            <a:srgbClr val="C00000"/>
          </a:solidFill>
          <a:ln w="0">
            <a:noFill/>
          </a:ln>
        </p:spPr>
      </p:sp>
      <p:pic>
        <p:nvPicPr>
          <p:cNvPr id="221" name="Picture 221"/>
          <p:cNvPicPr/>
          <p:nvPr/>
        </p:nvPicPr>
        <p:blipFill>
          <a:blip r:embed="rId3" cstate="print"/>
          <a:stretch/>
        </p:blipFill>
        <p:spPr>
          <a:xfrm>
            <a:off x="1071720" y="3127680"/>
            <a:ext cx="426239" cy="426239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23"/>
          <p:cNvPicPr/>
          <p:nvPr/>
        </p:nvPicPr>
        <p:blipFill>
          <a:blip r:embed="rId4" cstate="print"/>
          <a:stretch/>
        </p:blipFill>
        <p:spPr>
          <a:xfrm rot="10800000" flipH="1">
            <a:off x="992520" y="3935160"/>
            <a:ext cx="503640" cy="2840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25"/>
          <p:cNvPicPr/>
          <p:nvPr/>
        </p:nvPicPr>
        <p:blipFill>
          <a:blip r:embed="rId5" cstate="print"/>
          <a:stretch/>
        </p:blipFill>
        <p:spPr>
          <a:xfrm>
            <a:off x="992520" y="4581000"/>
            <a:ext cx="480598" cy="480600"/>
          </a:xfrm>
          <a:prstGeom prst="rect">
            <a:avLst/>
          </a:prstGeom>
          <a:ln w="0">
            <a:noFill/>
          </a:ln>
        </p:spPr>
      </p:pic>
      <p:grpSp>
        <p:nvGrpSpPr>
          <p:cNvPr id="226" name="Shape 226"/>
          <p:cNvGrpSpPr/>
          <p:nvPr/>
        </p:nvGrpSpPr>
        <p:grpSpPr>
          <a:xfrm>
            <a:off x="5529240" y="4005000"/>
            <a:ext cx="350999" cy="369360"/>
            <a:chOff x="0" y="0"/>
            <a:chExt cx="350999" cy="369360"/>
          </a:xfrm>
        </p:grpSpPr>
        <p:pic>
          <p:nvPicPr>
            <p:cNvPr id="228" name="Picture 228"/>
            <p:cNvPicPr/>
            <p:nvPr/>
          </p:nvPicPr>
          <p:blipFill>
            <a:blip r:embed="rId6" cstate="print"/>
            <a:srcRect r="58945"/>
            <a:stretch/>
          </p:blipFill>
          <p:spPr>
            <a:xfrm>
              <a:off x="110520" y="0"/>
              <a:ext cx="233639" cy="168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0" name="Picture 230"/>
            <p:cNvPicPr/>
            <p:nvPr/>
          </p:nvPicPr>
          <p:blipFill>
            <a:blip r:embed="rId6" cstate="print"/>
            <a:srcRect l="38544"/>
            <a:stretch/>
          </p:blipFill>
          <p:spPr>
            <a:xfrm>
              <a:off x="0" y="200879"/>
              <a:ext cx="350999" cy="168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1" name="Shape 231"/>
          <p:cNvSpPr/>
          <p:nvPr/>
        </p:nvSpPr>
        <p:spPr>
          <a:xfrm>
            <a:off x="7511040" y="6433560"/>
            <a:ext cx="2309039" cy="36251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bg2">
                    <a:lumMod val="90000"/>
                  </a:schemeClr>
                </a:solidFill>
                <a:latin typeface="XO Oriel"/>
                <a:ea typeface="XO Oriel"/>
                <a:cs typeface="XO Oriel"/>
              </a:rPr>
              <a:t>7</a:t>
            </a:r>
            <a:endParaRPr sz="1200" b="0" strike="noStrike" spc="-1" dirty="0">
              <a:solidFill>
                <a:schemeClr val="bg2">
                  <a:lumMod val="9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6132960" y="3053520"/>
            <a:ext cx="3354840" cy="78947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Федеральный проект 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  <a:p>
            <a:pPr marL="0" indent="0" algn="l">
              <a:lnSpc>
                <a:spcPct val="100000"/>
              </a:lnSpc>
            </a:pPr>
            <a:r>
              <a:rPr sz="16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«Производительность труда»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5373000" y="3121200"/>
            <a:ext cx="650880" cy="65052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  <a:prstDash val="solid"/>
          </a:ln>
        </p:spPr>
      </p:sp>
      <p:pic>
        <p:nvPicPr>
          <p:cNvPr id="235" name="Picture 235"/>
          <p:cNvPicPr/>
          <p:nvPr/>
        </p:nvPicPr>
        <p:blipFill>
          <a:blip r:embed="rId7" cstate="print"/>
          <a:stretch/>
        </p:blipFill>
        <p:spPr>
          <a:xfrm>
            <a:off x="5438160" y="3224520"/>
            <a:ext cx="520560" cy="443880"/>
          </a:xfrm>
          <a:prstGeom prst="rect">
            <a:avLst/>
          </a:prstGeom>
          <a:ln w="0">
            <a:noFill/>
          </a:ln>
        </p:spPr>
      </p:pic>
      <p:sp>
        <p:nvSpPr>
          <p:cNvPr id="236" name="Shape 236"/>
          <p:cNvSpPr/>
          <p:nvPr/>
        </p:nvSpPr>
        <p:spPr>
          <a:xfrm>
            <a:off x="433080" y="1361880"/>
            <a:ext cx="3869640" cy="1067760"/>
          </a:xfrm>
          <a:prstGeom prst="rect">
            <a:avLst/>
          </a:prstGeom>
          <a:solidFill>
            <a:srgbClr val="C00000">
              <a:alpha val="80000"/>
            </a:srgbClr>
          </a:solidFill>
          <a:ln w="0">
            <a:noFill/>
          </a:ln>
        </p:spPr>
      </p:sp>
      <p:sp>
        <p:nvSpPr>
          <p:cNvPr id="237" name="Shape 237"/>
          <p:cNvSpPr/>
          <p:nvPr/>
        </p:nvSpPr>
        <p:spPr>
          <a:xfrm>
            <a:off x="1060920" y="1639799"/>
            <a:ext cx="2881800" cy="5108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2400" b="0" strike="noStrike" spc="-1">
                <a:solidFill>
                  <a:srgbClr val="FFFFFF"/>
                </a:solidFill>
                <a:latin typeface="Bahnschrift"/>
                <a:ea typeface="Bahnschrift"/>
                <a:cs typeface="Bahnschrift"/>
              </a:rPr>
              <a:t>Поддержка промышленности</a:t>
            </a:r>
            <a:endParaRPr sz="2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433080" y="836640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40" name="Shape 240"/>
          <p:cNvSpPr/>
          <p:nvPr/>
        </p:nvSpPr>
        <p:spPr>
          <a:xfrm>
            <a:off x="433440" y="5599800"/>
            <a:ext cx="9053280" cy="82152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</p:sp>
      <p:sp>
        <p:nvSpPr>
          <p:cNvPr id="241" name="Shape 241"/>
          <p:cNvSpPr/>
          <p:nvPr/>
        </p:nvSpPr>
        <p:spPr>
          <a:xfrm>
            <a:off x="3080880" y="5769360"/>
            <a:ext cx="2229120" cy="41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Министерство экономического развития Вологодской области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920880" y="5781240"/>
            <a:ext cx="1436760" cy="3941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Контакты: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5587920" y="5679720"/>
            <a:ext cx="3806280" cy="382680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+7 (8172) </a:t>
            </a:r>
            <a:r>
              <a:rPr sz="20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23-01-98</a:t>
            </a: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(доб. 0738)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5587920" y="5986080"/>
            <a:ext cx="2445119" cy="30347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vidyakina.aa@der.gov35.ru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7511040" y="6433560"/>
            <a:ext cx="230832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bg2">
                    <a:lumMod val="90000"/>
                  </a:schemeClr>
                </a:solidFill>
                <a:latin typeface="XO Oriel"/>
                <a:ea typeface="XO Oriel"/>
                <a:cs typeface="XO Oriel"/>
              </a:rPr>
              <a:t>8</a:t>
            </a:r>
            <a:endParaRPr sz="1200" b="0" strike="noStrike" spc="-1" dirty="0">
              <a:solidFill>
                <a:schemeClr val="bg2">
                  <a:lumMod val="9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2322284" y="5129893"/>
            <a:ext cx="7383243" cy="521766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Предусмотрено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в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бюджете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2025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год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- </a:t>
            </a:r>
            <a:r>
              <a:rPr sz="1400" b="1" strike="noStrike" spc="-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64,4 </a:t>
            </a:r>
            <a:r>
              <a:rPr sz="1400" b="1" strike="noStrike" spc="-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млн</a:t>
            </a:r>
            <a:r>
              <a:rPr sz="1400" b="1" strike="noStrike" spc="-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 </a:t>
            </a:r>
            <a:r>
              <a:rPr sz="1400" b="1" strike="noStrike" spc="-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руб</a:t>
            </a:r>
            <a:r>
              <a:rPr sz="1400" b="1" strike="noStrike" spc="-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ru-RU" sz="1400" dirty="0" smtClean="0">
                <a:latin typeface="XO Caliburn"/>
                <a:ea typeface="XO Caliburn"/>
                <a:cs typeface="XO Caliburn"/>
              </a:rPr>
              <a:t>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XO Caliburn"/>
                <a:ea typeface="XO Caliburn"/>
                <a:cs typeface="XO Caliburn"/>
              </a:rPr>
              <a:t>Объявление конкурса запланировано на вторую половину апреля 2025 года</a:t>
            </a:r>
            <a:r>
              <a:rPr sz="1400" b="1" i="1" strike="noStrike" spc="-1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    </a:t>
            </a:r>
            <a:endParaRPr sz="1400" b="1" strike="noStrike" spc="-1" dirty="0">
              <a:solidFill>
                <a:srgbClr val="FF0000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433440" y="333360"/>
            <a:ext cx="4804920" cy="350640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 ПРОМЫШЛЕННОСТИ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1693440" y="1201680"/>
            <a:ext cx="3093480" cy="7891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6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Субсидия на приобретение нового оборудования</a:t>
            </a:r>
            <a:endParaRPr sz="16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936719" y="1272960"/>
            <a:ext cx="650520" cy="65016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  <a:prstDash val="solid"/>
          </a:ln>
        </p:spPr>
      </p:sp>
      <p:graphicFrame>
        <p:nvGraphicFramePr>
          <p:cNvPr id="250" name="Table 250"/>
          <p:cNvGraphicFramePr/>
          <p:nvPr/>
        </p:nvGraphicFramePr>
        <p:xfrm>
          <a:off x="5400720" y="2232000"/>
          <a:ext cx="3719160" cy="2581164"/>
        </p:xfrm>
        <a:graphic>
          <a:graphicData uri="http://schemas.openxmlformats.org/drawingml/2006/table">
            <a:tbl>
              <a:tblPr/>
              <a:tblGrid>
                <a:gridCol w="372240"/>
                <a:gridCol w="3346920"/>
              </a:tblGrid>
              <a:tr h="438480"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достижение начиная с года предоставления субсидии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 </a:t>
                      </a:r>
                      <a:r>
                        <a:rPr sz="1100" b="1" strike="noStrike" spc="-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100" b="1" strike="noStrike" spc="-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31 декабря 2027 года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(нарастающим итогом):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7347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увеличение полной учетной стоимости основных фондов за счет создания новой стоимости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менее 2,0 руб.</a:t>
                      </a:r>
                      <a:r>
                        <a:rPr sz="105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 1 рубль полученной субсидии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</a:tr>
              <a:tr h="6705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объем инвестиций в основной капитал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менее 2,0 руб.</a:t>
                      </a:r>
                      <a:r>
                        <a:rPr sz="105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 1 рубль полученной субсидии 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</a:tr>
              <a:tr h="7347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менее 30 руб.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 1 рубль полученной субсидии 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1" name="Table 251"/>
          <p:cNvGraphicFramePr/>
          <p:nvPr/>
        </p:nvGraphicFramePr>
        <p:xfrm>
          <a:off x="920520" y="2350800"/>
          <a:ext cx="3384360" cy="1089240"/>
        </p:xfrm>
        <a:graphic>
          <a:graphicData uri="http://schemas.openxmlformats.org/drawingml/2006/table">
            <a:tbl>
              <a:tblPr/>
              <a:tblGrid>
                <a:gridCol w="3384360"/>
              </a:tblGrid>
              <a:tr h="3272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Размер субсидии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7617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8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50% </a:t>
                      </a: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от фактически понесенных затрат, начиная </a:t>
                      </a:r>
                      <a:r>
                        <a:rPr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 1 января 2024 года</a:t>
                      </a: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но не более </a:t>
                      </a: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20 млн руб.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 1 заявителя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2" name="Shape 252"/>
          <p:cNvSpPr/>
          <p:nvPr/>
        </p:nvSpPr>
        <p:spPr>
          <a:xfrm>
            <a:off x="816428" y="3651250"/>
            <a:ext cx="3916333" cy="1366377"/>
          </a:xfrm>
          <a:prstGeom prst="rect">
            <a:avLst/>
          </a:prstGeom>
          <a:noFill/>
          <a:ln w="0">
            <a:solidFill>
              <a:srgbClr val="C00000"/>
            </a:solidFill>
            <a:prstDash val="solid"/>
          </a:ln>
        </p:spPr>
        <p:txBody>
          <a:bodyPr lIns="90000" tIns="45000" rIns="90000" bIns="45000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1" strike="noStrike" spc="-1">
                <a:solidFill>
                  <a:srgbClr val="C00000"/>
                </a:solidFill>
                <a:latin typeface="XO Caliburn"/>
                <a:ea typeface="XO Caliburn"/>
                <a:cs typeface="XO Caliburn"/>
              </a:rPr>
              <a:t>ОКВЭД:</a:t>
            </a:r>
            <a:r>
              <a:rPr sz="1400" b="1" strike="noStrike" spc="-1">
                <a:solidFill>
                  <a:srgbClr val="000000"/>
                </a:solidFill>
                <a:latin typeface="XO Caliburn"/>
                <a:ea typeface="XO Caliburn"/>
                <a:cs typeface="XO Caliburn"/>
              </a:rPr>
              <a:t> 10.86.5, 10.86.64, 10.89.4, 10.89.8, 10.91.3, 13-17 / 20-33 – легкая и химическая промышленность, металлургия, машиностроение</a:t>
            </a:r>
            <a:r>
              <a:rPr sz="1400" b="1" strike="noStrike" spc="-1">
                <a:solidFill>
                  <a:schemeClr val="tx1"/>
                </a:solidFill>
                <a:latin typeface="XO Caliburn"/>
                <a:ea typeface="XO Caliburn"/>
                <a:cs typeface="XO Caliburn"/>
              </a:rPr>
              <a:t>, деревообработка</a:t>
            </a:r>
          </a:p>
          <a:p>
            <a:pPr marL="0" indent="0" algn="l">
              <a:lnSpc>
                <a:spcPct val="100000"/>
              </a:lnSpc>
            </a:pPr>
            <a:r>
              <a:rPr sz="1400" b="1" strike="noStrike" spc="-1">
                <a:solidFill>
                  <a:srgbClr val="000000"/>
                </a:solidFill>
                <a:latin typeface="XO Caliburn"/>
                <a:ea typeface="XO Caliburn"/>
                <a:cs typeface="XO Caliburn"/>
              </a:rPr>
              <a:t>за исключением групп 20.53, 24.46, подгрупп 20.14.1, 20.59.2, 20.59.6</a:t>
            </a:r>
            <a:endParaRPr sz="1400" b="1" strike="noStrike" spc="-1">
              <a:solidFill>
                <a:schemeClr val="tx1"/>
              </a:solidFill>
              <a:latin typeface="XO Caliburn"/>
              <a:ea typeface="XO Caliburn"/>
              <a:cs typeface="XO Caliburn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5378400" y="1887480"/>
            <a:ext cx="3738959" cy="25380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90000"/>
              </a:lnSpc>
            </a:pPr>
            <a:r>
              <a:rPr sz="1200" b="1" strike="noStrike" spc="-1">
                <a:solidFill>
                  <a:srgbClr val="C9211E"/>
                </a:solidFill>
                <a:latin typeface="Calibri"/>
                <a:ea typeface="Calibri"/>
                <a:cs typeface="Calibri"/>
              </a:rPr>
              <a:t>Показатели эффективности</a:t>
            </a:r>
            <a:r>
              <a:rPr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использования субсидии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394240" y="1359720"/>
            <a:ext cx="3723118" cy="2419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Постановление Правительства области  от 03.04.2023 № 448</a:t>
            </a:r>
            <a:endParaRPr sz="1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256" name="Picture 256"/>
          <p:cNvPicPr/>
          <p:nvPr/>
        </p:nvPicPr>
        <p:blipFill>
          <a:blip r:embed="rId2" cstate="print"/>
          <a:stretch/>
        </p:blipFill>
        <p:spPr>
          <a:xfrm>
            <a:off x="1087920" y="1402200"/>
            <a:ext cx="364679" cy="364679"/>
          </a:xfrm>
          <a:prstGeom prst="rect">
            <a:avLst/>
          </a:prstGeom>
          <a:ln w="0"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6721927" y="267607"/>
            <a:ext cx="2457002" cy="32657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АПРЕЛЬ 2025 ГОДА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7401272" y="4941168"/>
            <a:ext cx="2112288" cy="625928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l">
              <a:buNone/>
            </a:pPr>
            <a:endParaRPr dirty="0">
              <a:solidFill>
                <a:schemeClr val="tx1"/>
              </a:solidFill>
              <a:latin typeface="XO Caliburn"/>
              <a:ea typeface="XO Caliburn"/>
              <a:cs typeface="XO Calibur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433080" y="836640"/>
            <a:ext cx="9056160" cy="0"/>
          </a:xfrm>
          <a:prstGeom prst="line">
            <a:avLst/>
          </a:prstGeom>
          <a:ln w="19050">
            <a:solidFill>
              <a:srgbClr val="BFBFBF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61" name="Shape 261"/>
          <p:cNvSpPr/>
          <p:nvPr/>
        </p:nvSpPr>
        <p:spPr>
          <a:xfrm>
            <a:off x="433440" y="5599800"/>
            <a:ext cx="9053640" cy="8218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</p:sp>
      <p:sp>
        <p:nvSpPr>
          <p:cNvPr id="262" name="Shape 262"/>
          <p:cNvSpPr/>
          <p:nvPr/>
        </p:nvSpPr>
        <p:spPr>
          <a:xfrm>
            <a:off x="3080880" y="5769360"/>
            <a:ext cx="2229480" cy="41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5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Министерство экономического развития Вологодской области</a:t>
            </a:r>
            <a:endParaRPr sz="105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920880" y="5781240"/>
            <a:ext cx="1437120" cy="3941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Контакты:</a:t>
            </a:r>
            <a:endParaRPr sz="2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5587920" y="5679720"/>
            <a:ext cx="3806639" cy="382680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+7 (8172) </a:t>
            </a:r>
            <a:r>
              <a:rPr sz="20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23-01-98</a:t>
            </a:r>
            <a:r>
              <a:rPr sz="2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(доб. 0734)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5597071" y="5991679"/>
            <a:ext cx="2445480" cy="30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0" strike="noStrike" spc="-1">
                <a:solidFill>
                  <a:srgbClr val="568ED4"/>
                </a:solidFill>
                <a:latin typeface="XO Thames"/>
                <a:ea typeface="XO Thames"/>
                <a:cs typeface="XO Thames"/>
              </a:rPr>
              <a:t>semenovaiv@der.gov35.ru</a:t>
            </a:r>
          </a:p>
        </p:txBody>
      </p:sp>
      <p:sp>
        <p:nvSpPr>
          <p:cNvPr id="266" name="Shape 266"/>
          <p:cNvSpPr/>
          <p:nvPr/>
        </p:nvSpPr>
        <p:spPr>
          <a:xfrm>
            <a:off x="7511040" y="6433560"/>
            <a:ext cx="2308680" cy="36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bg2">
                    <a:lumMod val="90000"/>
                  </a:schemeClr>
                </a:solidFill>
                <a:latin typeface="XO Oriel"/>
                <a:ea typeface="XO Oriel"/>
                <a:cs typeface="XO Oriel"/>
              </a:rPr>
              <a:t>9</a:t>
            </a:r>
            <a:endParaRPr sz="1200" b="0" strike="noStrike" spc="-1" dirty="0">
              <a:solidFill>
                <a:schemeClr val="bg2">
                  <a:lumMod val="90000"/>
                </a:schemeClr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433440" y="333360"/>
            <a:ext cx="5473565" cy="356092"/>
          </a:xfrm>
          <a:prstGeom prst="rect">
            <a:avLst/>
          </a:prstGeom>
          <a:noFill/>
          <a:ln w="0">
            <a:noFill/>
          </a:ln>
        </p:spPr>
        <p:txBody>
          <a:bodyPr lIns="76680" tIns="38520" rIns="76680" bIns="38520" anchor="ctr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800" b="0" strike="noStrike" cap="all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МЕРЫ ПОДДЕРЖКИ ПРОМЫШЛЕННОСТИ</a:t>
            </a:r>
            <a:endParaRPr sz="18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693440" y="1201680"/>
            <a:ext cx="3113279" cy="789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1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Субсидия на уплату первого взноса при заключении договора лизинга оборудования с российскими лизинговыми организациями</a:t>
            </a:r>
            <a:endParaRPr sz="14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936719" y="1272960"/>
            <a:ext cx="650880" cy="650519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  <a:prstDash val="solid"/>
          </a:ln>
        </p:spPr>
      </p:sp>
      <p:graphicFrame>
        <p:nvGraphicFramePr>
          <p:cNvPr id="270" name="Table 270"/>
          <p:cNvGraphicFramePr/>
          <p:nvPr/>
        </p:nvGraphicFramePr>
        <p:xfrm>
          <a:off x="916214" y="2217964"/>
          <a:ext cx="3384360" cy="1333080"/>
        </p:xfrm>
        <a:graphic>
          <a:graphicData uri="http://schemas.openxmlformats.org/drawingml/2006/table">
            <a:tbl>
              <a:tblPr/>
              <a:tblGrid>
                <a:gridCol w="3384360"/>
              </a:tblGrid>
              <a:tr h="32724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Размер субсидии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</a:tr>
              <a:tr h="10054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sz="18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80% </a:t>
                      </a: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от фактически понесенных затрат, начиная </a:t>
                      </a:r>
                      <a:r>
                        <a:rPr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 1 января 2024 года</a:t>
                      </a: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но не более </a:t>
                      </a: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20 млн руб.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 1 заявителя, и (или) в сумме, не превышающей </a:t>
                      </a:r>
                      <a:r>
                        <a:rPr sz="1400" b="1" strike="noStrike" spc="-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50%</a:t>
                      </a:r>
                      <a:r>
                        <a:rPr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стоимости оборудования </a:t>
                      </a:r>
                      <a:endParaRPr sz="12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1" name="Shape 271"/>
          <p:cNvSpPr/>
          <p:nvPr/>
        </p:nvSpPr>
        <p:spPr>
          <a:xfrm>
            <a:off x="2022928" y="5111750"/>
            <a:ext cx="7394568" cy="737210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Предусмотрено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в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бюджете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2025</a:t>
            </a:r>
            <a:r>
              <a:rPr sz="1400" b="0" strike="sng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strike="noStrike" spc="-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год</a:t>
            </a:r>
            <a:r>
              <a:rPr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</a:t>
            </a:r>
            <a:r>
              <a:rPr sz="1400" b="1" strike="noStrike" spc="-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25,8 </a:t>
            </a:r>
            <a:r>
              <a:rPr sz="1400" b="1" strike="noStrike" spc="-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млн</a:t>
            </a:r>
            <a:r>
              <a:rPr sz="1400" b="1" strike="noStrike" spc="-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1" strike="noStrike" spc="-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руб</a:t>
            </a:r>
            <a:r>
              <a:rPr sz="1400" b="1" strike="noStrike" spc="-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ru-RU" sz="1400" b="1" strike="noStrike" spc="-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XO Caliburn"/>
                <a:ea typeface="XO Caliburn"/>
                <a:cs typeface="XO Caliburn"/>
              </a:rPr>
              <a:t>Объявление конкурса запланировано на вторую половину апреля 2025 года</a:t>
            </a:r>
          </a:p>
          <a:p>
            <a:pPr marL="0" indent="0" algn="l">
              <a:lnSpc>
                <a:spcPct val="100000"/>
              </a:lnSpc>
            </a:pPr>
            <a:r>
              <a:rPr lang="ru-RU" sz="1400" b="1" spc="-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400" b="1" strike="noStrike" spc="-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1" i="1" strike="noStrike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</a:t>
            </a:r>
            <a:endParaRPr sz="1400" b="0" strike="noStrike" spc="-1" dirty="0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graphicFrame>
        <p:nvGraphicFramePr>
          <p:cNvPr id="272" name="Table 272"/>
          <p:cNvGraphicFramePr/>
          <p:nvPr/>
        </p:nvGraphicFramePr>
        <p:xfrm>
          <a:off x="5400720" y="2232000"/>
          <a:ext cx="3719160" cy="2537028"/>
        </p:xfrm>
        <a:graphic>
          <a:graphicData uri="http://schemas.openxmlformats.org/drawingml/2006/table">
            <a:tbl>
              <a:tblPr/>
              <a:tblGrid>
                <a:gridCol w="372240"/>
                <a:gridCol w="3346920"/>
              </a:tblGrid>
              <a:tr h="438480"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достижение начиная с года предоставления субсидии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 </a:t>
                      </a:r>
                      <a:r>
                        <a:rPr sz="1100" b="1" strike="noStrike" spc="-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до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100" b="1" strike="noStrike" spc="-1">
                          <a:solidFill>
                            <a:srgbClr val="C9211E"/>
                          </a:solidFill>
                          <a:latin typeface="Calibri"/>
                          <a:ea typeface="Calibri"/>
                          <a:cs typeface="Calibri"/>
                        </a:rPr>
                        <a:t>31 декабря 2027 года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(нарастающим итогом):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C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7347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увеличение полной учетной стоимости основных фондов за счет создания новой стоимости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менее 2,864 руб.</a:t>
                      </a:r>
                      <a:r>
                        <a:rPr sz="105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 1 рубль полученной субсидии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C0000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</a:tr>
              <a:tr h="62532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объем инвестиций в основной капитал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менее 2,864 руб.</a:t>
                      </a:r>
                      <a:r>
                        <a:rPr sz="105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 1 рубль полученной субсидии 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</a:tr>
              <a:tr h="7347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r>
                        <a:rPr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b="1" strike="noStrike" spc="-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не менее 30 руб.</a:t>
                      </a:r>
                      <a:endParaRPr sz="14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 1 рубль полученной субсидии  </a:t>
                      </a:r>
                      <a:endParaRPr sz="1100" b="0" strike="noStrike" spc="-1">
                        <a:latin typeface="XO Oriel"/>
                        <a:ea typeface="XO Oriel"/>
                        <a:cs typeface="XO Orie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2880">
                      <a:solidFill>
                        <a:srgbClr val="808080"/>
                      </a:solidFill>
                      <a:prstDash val="solid"/>
                    </a:lnT>
                    <a:lnB w="2880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3" name="Shape 273"/>
          <p:cNvSpPr/>
          <p:nvPr/>
        </p:nvSpPr>
        <p:spPr>
          <a:xfrm>
            <a:off x="5378400" y="1887480"/>
            <a:ext cx="3739319" cy="25380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90000"/>
              </a:lnSpc>
            </a:pPr>
            <a:r>
              <a:rPr sz="1200" b="1" strike="noStrike" spc="-1">
                <a:solidFill>
                  <a:srgbClr val="C9211E"/>
                </a:solidFill>
                <a:latin typeface="Calibri"/>
                <a:ea typeface="Calibri"/>
                <a:cs typeface="Calibri"/>
              </a:rPr>
              <a:t>Показатели эффективности</a:t>
            </a:r>
            <a:r>
              <a:rPr sz="12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использования субсидии</a:t>
            </a:r>
            <a:endParaRPr sz="12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5394240" y="1359720"/>
            <a:ext cx="3723480" cy="24192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lIns="90000" tIns="45000" rIns="90000" bIns="45000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sz="1000" b="0" strike="noStrike" spc="-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Постановление Правительства области  от 03.04.2023 № 447</a:t>
            </a:r>
            <a:endParaRPr sz="1000" b="0" strike="noStrike" spc="-1">
              <a:solidFill>
                <a:schemeClr val="tx1"/>
              </a:solidFill>
              <a:latin typeface="XO Oriel"/>
              <a:ea typeface="XO Oriel"/>
              <a:cs typeface="XO Oriel"/>
            </a:endParaRPr>
          </a:p>
        </p:txBody>
      </p:sp>
      <p:pic>
        <p:nvPicPr>
          <p:cNvPr id="276" name="Picture 276"/>
          <p:cNvPicPr/>
          <p:nvPr/>
        </p:nvPicPr>
        <p:blipFill>
          <a:blip r:embed="rId2" cstate="print"/>
          <a:stretch/>
        </p:blipFill>
        <p:spPr>
          <a:xfrm>
            <a:off x="1080360" y="1447920"/>
            <a:ext cx="328680" cy="300240"/>
          </a:xfrm>
          <a:prstGeom prst="rect">
            <a:avLst/>
          </a:prstGeom>
          <a:ln w="0">
            <a:noFill/>
          </a:ln>
        </p:spPr>
      </p:pic>
      <p:sp>
        <p:nvSpPr>
          <p:cNvPr id="277" name="Shape 277"/>
          <p:cNvSpPr/>
          <p:nvPr/>
        </p:nvSpPr>
        <p:spPr>
          <a:xfrm>
            <a:off x="816428" y="3651250"/>
            <a:ext cx="3916333" cy="1366377"/>
          </a:xfrm>
          <a:prstGeom prst="rect">
            <a:avLst/>
          </a:prstGeom>
          <a:noFill/>
          <a:ln w="0">
            <a:solidFill>
              <a:srgbClr val="C00000"/>
            </a:solidFill>
            <a:prstDash val="solid"/>
          </a:ln>
        </p:spPr>
        <p:txBody>
          <a:bodyPr lIns="90000" tIns="45000" rIns="90000" bIns="45000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sz="1400" b="1" strike="noStrike" spc="-1">
                <a:solidFill>
                  <a:srgbClr val="C00000"/>
                </a:solidFill>
                <a:latin typeface="XO Caliburn"/>
                <a:ea typeface="XO Caliburn"/>
                <a:cs typeface="XO Caliburn"/>
              </a:rPr>
              <a:t>ОКВЭД:</a:t>
            </a:r>
            <a:r>
              <a:rPr sz="1400" b="1" strike="noStrike" spc="-1">
                <a:solidFill>
                  <a:srgbClr val="000000"/>
                </a:solidFill>
                <a:latin typeface="XO Caliburn"/>
                <a:ea typeface="XO Caliburn"/>
                <a:cs typeface="XO Caliburn"/>
              </a:rPr>
              <a:t> 10.86.5, 10.86.64, 10.89.4, 10.89.8, 10.91.3, 13-17 / 20-33 – легкая и химическая промышленность, металлургия, машиностроение</a:t>
            </a:r>
            <a:r>
              <a:rPr sz="1400" b="1" strike="noStrike" spc="-1">
                <a:solidFill>
                  <a:schemeClr val="tx1"/>
                </a:solidFill>
                <a:latin typeface="XO Caliburn"/>
                <a:ea typeface="XO Caliburn"/>
                <a:cs typeface="XO Caliburn"/>
              </a:rPr>
              <a:t>, деревообработка</a:t>
            </a:r>
          </a:p>
          <a:p>
            <a:pPr marL="0" indent="0" algn="l">
              <a:lnSpc>
                <a:spcPct val="100000"/>
              </a:lnSpc>
            </a:pPr>
            <a:r>
              <a:rPr sz="1400" b="1" strike="noStrike" spc="-1">
                <a:solidFill>
                  <a:srgbClr val="000000"/>
                </a:solidFill>
                <a:latin typeface="XO Caliburn"/>
                <a:ea typeface="XO Caliburn"/>
                <a:cs typeface="XO Caliburn"/>
              </a:rPr>
              <a:t>за исключением групп 20.53, 24.46, подгрупп 20.14.1, 20.59.2, 20.59.6</a:t>
            </a:r>
            <a:endParaRPr sz="1400" b="1" strike="noStrike" spc="-1">
              <a:solidFill>
                <a:schemeClr val="tx1"/>
              </a:solidFill>
              <a:latin typeface="XO Caliburn"/>
              <a:ea typeface="XO Caliburn"/>
              <a:cs typeface="XO Caliburn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7329714" y="4903107"/>
            <a:ext cx="2112288" cy="625928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l">
              <a:buNone/>
            </a:pPr>
            <a:endParaRPr dirty="0">
              <a:solidFill>
                <a:schemeClr val="tx1"/>
              </a:solidFill>
              <a:latin typeface="XO Caliburn"/>
              <a:ea typeface="XO Caliburn"/>
              <a:cs typeface="XO Caliburn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6721928" y="358321"/>
            <a:ext cx="2457002" cy="32657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АПРЕЛЬ 2025 ГОДА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32</TotalTime>
  <Words>2854</Words>
  <Application>Microsoft Office PowerPoint</Application>
  <DocSecurity>0</DocSecurity>
  <PresentationFormat>Лист A4 (210x297 мм)</PresentationFormat>
  <Paragraphs>599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Расторгуева М.О.</dc:creator>
  <cp:lastModifiedBy>Быстрова М.В.</cp:lastModifiedBy>
  <cp:revision>19</cp:revision>
  <dcterms:modified xsi:type="dcterms:W3CDTF">2025-08-08T08:53:02Z</dcterms:modified>
</cp:coreProperties>
</file>